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3" r:id="rId2"/>
    <p:sldId id="265" r:id="rId3"/>
    <p:sldId id="278" r:id="rId4"/>
    <p:sldId id="266" r:id="rId5"/>
    <p:sldId id="279" r:id="rId6"/>
    <p:sldId id="267" r:id="rId7"/>
    <p:sldId id="286" r:id="rId8"/>
    <p:sldId id="269" r:id="rId9"/>
    <p:sldId id="268" r:id="rId10"/>
    <p:sldId id="273" r:id="rId11"/>
    <p:sldId id="270" r:id="rId12"/>
    <p:sldId id="271" r:id="rId13"/>
    <p:sldId id="272" r:id="rId14"/>
    <p:sldId id="282" r:id="rId15"/>
    <p:sldId id="285" r:id="rId16"/>
    <p:sldId id="283" r:id="rId17"/>
    <p:sldId id="284" r:id="rId18"/>
    <p:sldId id="287" r:id="rId19"/>
    <p:sldId id="288" r:id="rId20"/>
    <p:sldId id="291" r:id="rId21"/>
    <p:sldId id="289" r:id="rId22"/>
    <p:sldId id="302" r:id="rId23"/>
    <p:sldId id="290" r:id="rId24"/>
    <p:sldId id="292" r:id="rId25"/>
    <p:sldId id="294" r:id="rId26"/>
    <p:sldId id="295" r:id="rId27"/>
    <p:sldId id="293" r:id="rId28"/>
    <p:sldId id="296" r:id="rId29"/>
    <p:sldId id="298" r:id="rId30"/>
    <p:sldId id="299" r:id="rId31"/>
    <p:sldId id="300"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ning" id="{79B8B527-4A86-426B-A4CB-D1931A5D06AF}">
          <p14:sldIdLst>
            <p14:sldId id="263"/>
          </p14:sldIdLst>
        </p14:section>
        <p14:section name="Define setup" id="{2696A480-3129-4D06-9444-1301E2F4F4D7}">
          <p14:sldIdLst>
            <p14:sldId id="265"/>
          </p14:sldIdLst>
        </p14:section>
        <p14:section name="Define" id="{8D8DE743-A8A4-46B5-9269-9626A2973180}">
          <p14:sldIdLst>
            <p14:sldId id="278"/>
          </p14:sldIdLst>
        </p14:section>
        <p14:section name="Measure setup" id="{D73D8DB2-821D-4FBA-B935-998DF95BEFCF}">
          <p14:sldIdLst>
            <p14:sldId id="266"/>
          </p14:sldIdLst>
        </p14:section>
        <p14:section name="Measure" id="{3C1980BA-9162-452D-B795-308560EA5BB7}">
          <p14:sldIdLst>
            <p14:sldId id="279"/>
          </p14:sldIdLst>
        </p14:section>
        <p14:section name="Analyze setup" id="{215C792C-192D-4B1F-BCFC-1BDDF278AD14}">
          <p14:sldIdLst>
            <p14:sldId id="267"/>
          </p14:sldIdLst>
        </p14:section>
        <p14:section name="Analyze" id="{7D04859B-730C-42E1-9AA6-767EA3E87208}">
          <p14:sldIdLst>
            <p14:sldId id="286"/>
          </p14:sldIdLst>
        </p14:section>
        <p14:section name="Improve setup" id="{4F158EB4-C7E7-4FCB-B1D8-E9B8E2B0CFFB}">
          <p14:sldIdLst>
            <p14:sldId id="269"/>
          </p14:sldIdLst>
        </p14:section>
        <p14:section name="Improve" id="{620963BF-580C-4B46-AFED-0FBB7D150AEB}">
          <p14:sldIdLst>
            <p14:sldId id="268"/>
            <p14:sldId id="273"/>
            <p14:sldId id="270"/>
            <p14:sldId id="271"/>
            <p14:sldId id="272"/>
          </p14:sldIdLst>
        </p14:section>
        <p14:section name="Measure Charts" id="{4EE3647B-B207-4183-88AE-8ABBC23C4EFD}">
          <p14:sldIdLst>
            <p14:sldId id="282"/>
            <p14:sldId id="285"/>
            <p14:sldId id="283"/>
            <p14:sldId id="284"/>
            <p14:sldId id="287"/>
            <p14:sldId id="288"/>
            <p14:sldId id="291"/>
            <p14:sldId id="289"/>
            <p14:sldId id="302"/>
            <p14:sldId id="290"/>
            <p14:sldId id="292"/>
            <p14:sldId id="294"/>
            <p14:sldId id="295"/>
            <p14:sldId id="293"/>
            <p14:sldId id="296"/>
            <p14:sldId id="298"/>
            <p14:sldId id="299"/>
            <p14:sldId id="300"/>
            <p14:sldId id="301"/>
          </p14:sldIdLst>
        </p14:section>
      </p14:sectionLst>
    </p:ext>
    <p:ext uri="{EFAFB233-063F-42B5-8137-9DF3F51BA10A}">
      <p15:sldGuideLst xmlns:p15="http://schemas.microsoft.com/office/powerpoint/2012/main">
        <p15:guide id="1" orient="horz" pos="2088" userDrawn="1">
          <p15:clr>
            <a:srgbClr val="A4A3A4"/>
          </p15:clr>
        </p15:guide>
        <p15:guide id="2" pos="391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Harwood" initials="BH" lastIdx="1" clrIdx="0">
    <p:extLst>
      <p:ext uri="{19B8F6BF-5375-455C-9EA6-DF929625EA0E}">
        <p15:presenceInfo xmlns:p15="http://schemas.microsoft.com/office/powerpoint/2012/main" userId="4bcb8f7c379627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72D4"/>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guide orient="horz" pos="2088"/>
        <p:guide pos="3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image" Target="../media/image30.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9D1CFB-F221-4EE0-9095-51F919ABD050}" type="datetimeFigureOut">
              <a:rPr lang="en-US" smtClean="0"/>
              <a:t>9/29/2019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00C2F-3A19-4C41-B1E0-C08CF9AF63BD}" type="slidenum">
              <a:rPr lang="en-US" smtClean="0"/>
              <a:t>‹#›</a:t>
            </a:fld>
            <a:endParaRPr lang="en-US"/>
          </a:p>
        </p:txBody>
      </p:sp>
    </p:spTree>
    <p:extLst>
      <p:ext uri="{BB962C8B-B14F-4D97-AF65-F5344CB8AC3E}">
        <p14:creationId xmlns:p14="http://schemas.microsoft.com/office/powerpoint/2010/main" val="303989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1</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10</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3490534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2</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75646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3</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637456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4</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238659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5</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31140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6</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186530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7</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223336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8</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2351759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C759428-253A-4FB8-8996-F0688411EA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3AAEF97B-1FD9-424E-8035-3527730DA55E}" type="slidenum">
              <a:rPr lang="en-US" altLang="en-US" sz="1200" smtClean="0"/>
              <a:pPr/>
              <a:t>9</a:t>
            </a:fld>
            <a:endParaRPr lang="en-US" altLang="en-US" sz="1200"/>
          </a:p>
        </p:txBody>
      </p:sp>
      <p:sp>
        <p:nvSpPr>
          <p:cNvPr id="16387" name="Rectangle 2">
            <a:extLst>
              <a:ext uri="{FF2B5EF4-FFF2-40B4-BE49-F238E27FC236}">
                <a16:creationId xmlns:a16="http://schemas.microsoft.com/office/drawing/2014/main" id="{618B9110-39EB-4004-9A6B-4E03F04B8655}"/>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8" name="Rectangle 3">
            <a:extLst>
              <a:ext uri="{FF2B5EF4-FFF2-40B4-BE49-F238E27FC236}">
                <a16:creationId xmlns:a16="http://schemas.microsoft.com/office/drawing/2014/main" id="{DD217365-24C5-4DBF-9423-5D374C1299DF}"/>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extLst>
      <p:ext uri="{BB962C8B-B14F-4D97-AF65-F5344CB8AC3E}">
        <p14:creationId xmlns:p14="http://schemas.microsoft.com/office/powerpoint/2010/main" val="404638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80A07-3E61-4D72-A982-4359B61ED2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748824-A146-4FCA-96FB-09A262035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03E343-5160-4F05-BE0F-3C71F685DB08}"/>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5" name="Footer Placeholder 4">
            <a:extLst>
              <a:ext uri="{FF2B5EF4-FFF2-40B4-BE49-F238E27FC236}">
                <a16:creationId xmlns:a16="http://schemas.microsoft.com/office/drawing/2014/main" id="{84731BAB-3452-4B32-9EF5-8DB01091A6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EE41A-8FC2-4A43-B093-72ED23F026C2}"/>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10149842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9D99-A9CB-47AD-980A-BFFB56A933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735BF1-CF0F-4B68-84DB-E98B13C8B4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D2F8E-0D8E-48FB-A009-AC77F2DCA7F2}"/>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5" name="Footer Placeholder 4">
            <a:extLst>
              <a:ext uri="{FF2B5EF4-FFF2-40B4-BE49-F238E27FC236}">
                <a16:creationId xmlns:a16="http://schemas.microsoft.com/office/drawing/2014/main" id="{7C7A4317-0F6A-4E81-A6D6-53AD6449F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B3F88-ED06-49D2-8FBE-7DD90D926AA6}"/>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28166793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A63599-F003-47DF-A064-DAA0020F3E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741DE0-041A-4433-96F4-952F62634F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BBDB3-07E3-4AB0-BA5F-4E8CC32CFB2B}"/>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5" name="Footer Placeholder 4">
            <a:extLst>
              <a:ext uri="{FF2B5EF4-FFF2-40B4-BE49-F238E27FC236}">
                <a16:creationId xmlns:a16="http://schemas.microsoft.com/office/drawing/2014/main" id="{4A76D0BC-46D0-4266-816B-BB8E4DA21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76B42-EDDE-4316-B280-49153B3D33A0}"/>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31282021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73CC-EA45-4C15-8978-939C6675BF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B5372B-B03A-4DB4-8176-72B1C0E6C5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CC0F6-B8B1-4427-998D-9178ADA9B50F}"/>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5" name="Footer Placeholder 4">
            <a:extLst>
              <a:ext uri="{FF2B5EF4-FFF2-40B4-BE49-F238E27FC236}">
                <a16:creationId xmlns:a16="http://schemas.microsoft.com/office/drawing/2014/main" id="{777C68C9-7AA1-4A9D-B0E4-2B6EBBBBC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DC89F-E8E7-4B9F-8E7D-DE3DBCD94C0A}"/>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37284542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1635-C53C-4DFC-8B21-2DF7D07586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B80BEC-DB7E-4CA4-8E3B-D8C24F6647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43B5F3-EA83-4E33-A9D0-6A21A2B7EFB2}"/>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5" name="Footer Placeholder 4">
            <a:extLst>
              <a:ext uri="{FF2B5EF4-FFF2-40B4-BE49-F238E27FC236}">
                <a16:creationId xmlns:a16="http://schemas.microsoft.com/office/drawing/2014/main" id="{285FE350-9911-4CE5-89E8-23B6D3912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C20A0-EDE0-4CF3-91B0-A02B34E5115C}"/>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1554335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F480-946C-4E47-A12B-44B5CC06B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0B3C8D-0A61-47D0-A559-BA9B6D49AC4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1D2CBE-B426-4DD7-A81D-25A530CC62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1F0700-B9F9-4B5A-9C05-7C09EDBB3EF4}"/>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6" name="Footer Placeholder 5">
            <a:extLst>
              <a:ext uri="{FF2B5EF4-FFF2-40B4-BE49-F238E27FC236}">
                <a16:creationId xmlns:a16="http://schemas.microsoft.com/office/drawing/2014/main" id="{E2D79989-E3AD-4BFA-80B2-B5208F506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D329E-F908-436F-8B45-73472A355196}"/>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3625278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BFE1-2627-486C-B9BF-E72C1D27FE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B58DCC-A6B0-4AD5-9F13-0CF7BAF6B6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C27124-3FDE-4F4F-9965-6348837DBC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FD2D3-6E31-4C60-AFBA-98A9FC494D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C88914-E116-4A5C-9609-1229710FE9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56DF9F-6D51-4404-A8B3-CE3F054FAFBA}"/>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8" name="Footer Placeholder 7">
            <a:extLst>
              <a:ext uri="{FF2B5EF4-FFF2-40B4-BE49-F238E27FC236}">
                <a16:creationId xmlns:a16="http://schemas.microsoft.com/office/drawing/2014/main" id="{2AAA03BE-4873-4581-AC97-41A434350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F84EF3-3233-435D-96A4-D756FFDB6923}"/>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29265725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9AFC-E307-4F2D-B3D1-EDF59592CC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B8A1F4-0B30-4D76-82BA-6E9AA83F88F1}"/>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4" name="Footer Placeholder 3">
            <a:extLst>
              <a:ext uri="{FF2B5EF4-FFF2-40B4-BE49-F238E27FC236}">
                <a16:creationId xmlns:a16="http://schemas.microsoft.com/office/drawing/2014/main" id="{C07D423A-AD65-4146-819A-1E4FA3A223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4EBC73-170B-4E1B-94CA-3862AF3151F0}"/>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3178270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76F597-8430-4CEB-BB96-6EE4ABCC057C}"/>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3" name="Footer Placeholder 2">
            <a:extLst>
              <a:ext uri="{FF2B5EF4-FFF2-40B4-BE49-F238E27FC236}">
                <a16:creationId xmlns:a16="http://schemas.microsoft.com/office/drawing/2014/main" id="{5721674B-EAD4-400C-A505-B35648832E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E621A7-7ABE-48A2-BA58-04D909772F2C}"/>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674982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C9E61-D066-43E8-A8A3-981EBC05F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2A7DB5-803E-4829-8FEB-73E657CA81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FA5F83-A720-4091-AB6F-11CC30639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6AE6BD-68A0-4F23-8C2C-4BCB3933CC3B}"/>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6" name="Footer Placeholder 5">
            <a:extLst>
              <a:ext uri="{FF2B5EF4-FFF2-40B4-BE49-F238E27FC236}">
                <a16:creationId xmlns:a16="http://schemas.microsoft.com/office/drawing/2014/main" id="{5C4694BB-A577-4DAB-9ADD-D73553D43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28868-609D-4568-B44C-808617EED746}"/>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2075104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8F4B-F83A-4C37-A85A-686E4A1C03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817602-B804-40B4-BA84-F4862A3564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2F5E72-73E4-4D95-AAE4-F3771E06F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FB9261-FB1C-4493-93D2-5166AE917C70}"/>
              </a:ext>
            </a:extLst>
          </p:cNvPr>
          <p:cNvSpPr>
            <a:spLocks noGrp="1"/>
          </p:cNvSpPr>
          <p:nvPr>
            <p:ph type="dt" sz="half" idx="10"/>
          </p:nvPr>
        </p:nvSpPr>
        <p:spPr/>
        <p:txBody>
          <a:bodyPr/>
          <a:lstStyle/>
          <a:p>
            <a:fld id="{EFCC1C1D-E68A-43C9-8839-D62B58DCC9BF}" type="datetimeFigureOut">
              <a:rPr lang="en-US" smtClean="0"/>
              <a:t>9/29/2019</a:t>
            </a:fld>
            <a:endParaRPr lang="en-US"/>
          </a:p>
        </p:txBody>
      </p:sp>
      <p:sp>
        <p:nvSpPr>
          <p:cNvPr id="6" name="Footer Placeholder 5">
            <a:extLst>
              <a:ext uri="{FF2B5EF4-FFF2-40B4-BE49-F238E27FC236}">
                <a16:creationId xmlns:a16="http://schemas.microsoft.com/office/drawing/2014/main" id="{A7389655-0708-44F4-8B71-933B7CB0F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C97DE-3AC9-46D1-AA89-C10FC9F8CC52}"/>
              </a:ext>
            </a:extLst>
          </p:cNvPr>
          <p:cNvSpPr>
            <a:spLocks noGrp="1"/>
          </p:cNvSpPr>
          <p:nvPr>
            <p:ph type="sldNum" sz="quarter" idx="12"/>
          </p:nvPr>
        </p:nvSpPr>
        <p:spPr/>
        <p:txBody>
          <a:bodyPr/>
          <a:lstStyle/>
          <a:p>
            <a:fld id="{2BC74F56-BD1E-4784-857A-C64ADDFEC2F9}" type="slidenum">
              <a:rPr lang="en-US" smtClean="0"/>
              <a:t>‹#›</a:t>
            </a:fld>
            <a:endParaRPr lang="en-US"/>
          </a:p>
        </p:txBody>
      </p:sp>
    </p:spTree>
    <p:extLst>
      <p:ext uri="{BB962C8B-B14F-4D97-AF65-F5344CB8AC3E}">
        <p14:creationId xmlns:p14="http://schemas.microsoft.com/office/powerpoint/2010/main" val="11530252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accent3">
                <a:lumMod val="95000"/>
                <a:lumOff val="5000"/>
              </a:schemeClr>
            </a:gs>
            <a:gs pos="100000">
              <a:schemeClr val="bg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69F2F-FF07-4A70-8F15-11A1168D0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7C8ABB-172E-48B6-BCC3-9C7F5DD230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6A3D0-915A-4E3C-9C9A-1AF7476702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C1C1D-E68A-43C9-8839-D62B58DCC9BF}" type="datetimeFigureOut">
              <a:rPr lang="en-US" smtClean="0"/>
              <a:t>9/29/2019</a:t>
            </a:fld>
            <a:endParaRPr lang="en-US"/>
          </a:p>
        </p:txBody>
      </p:sp>
      <p:sp>
        <p:nvSpPr>
          <p:cNvPr id="5" name="Footer Placeholder 4">
            <a:extLst>
              <a:ext uri="{FF2B5EF4-FFF2-40B4-BE49-F238E27FC236}">
                <a16:creationId xmlns:a16="http://schemas.microsoft.com/office/drawing/2014/main" id="{4B3D7CC1-2484-4BA3-8CAF-C69966EE3E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79376B-9EB6-446D-94EB-6D88531CCF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74F56-BD1E-4784-857A-C64ADDFEC2F9}" type="slidenum">
              <a:rPr lang="en-US" smtClean="0"/>
              <a:t>‹#›</a:t>
            </a:fld>
            <a:endParaRPr lang="en-US"/>
          </a:p>
        </p:txBody>
      </p:sp>
    </p:spTree>
    <p:extLst>
      <p:ext uri="{BB962C8B-B14F-4D97-AF65-F5344CB8AC3E}">
        <p14:creationId xmlns:p14="http://schemas.microsoft.com/office/powerpoint/2010/main" val="2117471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emf"/><Relationship Id="rId11" Type="http://schemas.openxmlformats.org/officeDocument/2006/relationships/image" Target="../media/image8.png"/><Relationship Id="rId5" Type="http://schemas.openxmlformats.org/officeDocument/2006/relationships/image" Target="../media/image2.emf"/><Relationship Id="rId10" Type="http://schemas.openxmlformats.org/officeDocument/2006/relationships/image" Target="../media/image7.png"/><Relationship Id="rId4" Type="http://schemas.openxmlformats.org/officeDocument/2006/relationships/image" Target="../media/image110.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slide" Target="slide32.xml"/><Relationship Id="rId5" Type="http://schemas.openxmlformats.org/officeDocument/2006/relationships/image" Target="../media/image2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21.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oleObject" Target="file:///E:\Documents\MBC%20638\Final%20Project\Retail%20data,%20cleaned.xlsx!Frequency!%5bRetail%20data,%20cleaned.xlsx%5dFrequency%20Chart%202" TargetMode="External"/><Relationship Id="rId3" Type="http://schemas.openxmlformats.org/officeDocument/2006/relationships/image" Target="../media/image1.png"/><Relationship Id="rId7" Type="http://schemas.openxmlformats.org/officeDocument/2006/relationships/slide" Target="slide15.xml"/><Relationship Id="rId12"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png"/><Relationship Id="rId11" Type="http://schemas.openxmlformats.org/officeDocument/2006/relationships/oleObject" Target="file:///E:\Documents\MBC%20638\Final%20Project\Retail%20data,%20cleaned.xlsx!Frequency!%5bRetail%20data,%20cleaned.xlsx%5dFrequency%20Chart%201" TargetMode="External"/><Relationship Id="rId5" Type="http://schemas.openxmlformats.org/officeDocument/2006/relationships/slide" Target="slide5.xml"/><Relationship Id="rId10" Type="http://schemas.openxmlformats.org/officeDocument/2006/relationships/image" Target="../media/image23.emf"/><Relationship Id="rId4" Type="http://schemas.openxmlformats.org/officeDocument/2006/relationships/image" Target="../media/image21.png"/><Relationship Id="rId9" Type="http://schemas.openxmlformats.org/officeDocument/2006/relationships/oleObject" Target="file:///E:\Documents\MBC%20638\Final%20Project\Retail%20data,%20cleaned.xlsx!MSRP%20Lot%20Life!%5bRetail%20data,%20cleaned.xlsx%5dMSRP%20Lot%20Life%20Chart%201" TargetMode="External"/><Relationship Id="rId14" Type="http://schemas.openxmlformats.org/officeDocument/2006/relationships/image" Target="../media/image25.emf"/></Relationships>
</file>

<file path=ppt/slides/_rels/slide15.xml.rels><?xml version="1.0" encoding="UTF-8" standalone="yes"?>
<Relationships xmlns="http://schemas.openxmlformats.org/package/2006/relationships"><Relationship Id="rId8" Type="http://schemas.openxmlformats.org/officeDocument/2006/relationships/oleObject" Target="file:///E:\Documents\MBC%20638\Final%20Project\Retail%20data,%20cleaned.xlsx!Model%20Lot%20Life!%5bRetail%20data,%20cleaned.xlsx%5dModel%20Lot%20Life%20Chart%201" TargetMode="External"/><Relationship Id="rId13" Type="http://schemas.openxmlformats.org/officeDocument/2006/relationships/image" Target="../media/image28.emf"/><Relationship Id="rId3" Type="http://schemas.openxmlformats.org/officeDocument/2006/relationships/image" Target="../media/image1.png"/><Relationship Id="rId7" Type="http://schemas.openxmlformats.org/officeDocument/2006/relationships/slide" Target="slide14.xml"/><Relationship Id="rId12" Type="http://schemas.openxmlformats.org/officeDocument/2006/relationships/oleObject" Target="file:///E:\Documents\MBC%20638\Final%20Project\Retail%20data,%20cleaned.xlsx!Color%20Combo%20Defects!%5bRetail%20data,%20cleaned.xlsx%5dColor%20Combo%20Defects%20Chart%201"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1.png"/><Relationship Id="rId11" Type="http://schemas.openxmlformats.org/officeDocument/2006/relationships/image" Target="../media/image27.emf"/><Relationship Id="rId5" Type="http://schemas.openxmlformats.org/officeDocument/2006/relationships/slide" Target="slide5.xml"/><Relationship Id="rId15" Type="http://schemas.openxmlformats.org/officeDocument/2006/relationships/image" Target="../media/image29.emf"/><Relationship Id="rId10" Type="http://schemas.openxmlformats.org/officeDocument/2006/relationships/oleObject" Target="file:///E:\Documents\MBC%20638\Final%20Project\Retail%20data,%20cleaned.xlsx!Wholesale%20lot%20life!%5bRetail%20data,%20cleaned.xlsx%5dWholesale%20lot%20life%20Chart%201" TargetMode="External"/><Relationship Id="rId4" Type="http://schemas.openxmlformats.org/officeDocument/2006/relationships/image" Target="../media/image21.png"/><Relationship Id="rId9" Type="http://schemas.openxmlformats.org/officeDocument/2006/relationships/image" Target="../media/image26.emf"/><Relationship Id="rId14" Type="http://schemas.openxmlformats.org/officeDocument/2006/relationships/oleObject" Target="file:///E:\Documents\MBC%20638\Final%20Project\Retail%20data,%20cleaned.xlsx!Month%20of%20Wholesale!%5bRetail%20data,%20cleaned.xlsx%5dMonth%20of%20Wholesale%20Chart%2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1.png"/><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slide" Target="slide5.xml"/></Relationships>
</file>

<file path=ppt/slides/_rels/slide18.xml.rels><?xml version="1.0" encoding="UTF-8" standalone="yes"?>
<Relationships xmlns="http://schemas.openxmlformats.org/package/2006/relationships"><Relationship Id="rId8" Type="http://schemas.openxmlformats.org/officeDocument/2006/relationships/package" Target="../embeddings/Microsoft_Excel_Worksheet1.xlsx"/><Relationship Id="rId13" Type="http://schemas.openxmlformats.org/officeDocument/2006/relationships/image" Target="../media/image33.emf"/><Relationship Id="rId18" Type="http://schemas.openxmlformats.org/officeDocument/2006/relationships/package" Target="../embeddings/Microsoft_Excel_Worksheet4.xlsx"/><Relationship Id="rId3" Type="http://schemas.openxmlformats.org/officeDocument/2006/relationships/image" Target="../media/image1.png"/><Relationship Id="rId21" Type="http://schemas.openxmlformats.org/officeDocument/2006/relationships/image" Target="../media/image35.emf"/><Relationship Id="rId7" Type="http://schemas.openxmlformats.org/officeDocument/2006/relationships/image" Target="../media/image30.emf"/><Relationship Id="rId12" Type="http://schemas.openxmlformats.org/officeDocument/2006/relationships/package" Target="../embeddings/Microsoft_Excel_Worksheet3.xlsx"/><Relationship Id="rId17" Type="http://schemas.openxmlformats.org/officeDocument/2006/relationships/image" Target="../media/image19.png"/><Relationship Id="rId25" Type="http://schemas.openxmlformats.org/officeDocument/2006/relationships/image" Target="../media/image37.emf"/><Relationship Id="rId2" Type="http://schemas.openxmlformats.org/officeDocument/2006/relationships/slideLayout" Target="../slideLayouts/slideLayout7.xml"/><Relationship Id="rId16" Type="http://schemas.openxmlformats.org/officeDocument/2006/relationships/image" Target="../media/image21.png"/><Relationship Id="rId20" Type="http://schemas.openxmlformats.org/officeDocument/2006/relationships/package" Target="../embeddings/Microsoft_Excel_Worksheet5.xlsx"/><Relationship Id="rId1" Type="http://schemas.openxmlformats.org/officeDocument/2006/relationships/vmlDrawing" Target="../drawings/vmlDrawing3.vml"/><Relationship Id="rId6" Type="http://schemas.openxmlformats.org/officeDocument/2006/relationships/package" Target="../embeddings/Microsoft_Excel_Worksheet.xlsx"/><Relationship Id="rId11" Type="http://schemas.openxmlformats.org/officeDocument/2006/relationships/image" Target="../media/image32.emf"/><Relationship Id="rId24" Type="http://schemas.openxmlformats.org/officeDocument/2006/relationships/package" Target="../embeddings/Microsoft_Excel_Worksheet7.xlsx"/><Relationship Id="rId5" Type="http://schemas.openxmlformats.org/officeDocument/2006/relationships/image" Target="../media/image39.png"/><Relationship Id="rId15" Type="http://schemas.openxmlformats.org/officeDocument/2006/relationships/slide" Target="slide7.xml"/><Relationship Id="rId23" Type="http://schemas.openxmlformats.org/officeDocument/2006/relationships/image" Target="../media/image36.emf"/><Relationship Id="rId10" Type="http://schemas.openxmlformats.org/officeDocument/2006/relationships/package" Target="../embeddings/Microsoft_Excel_Worksheet2.xlsx"/><Relationship Id="rId19" Type="http://schemas.openxmlformats.org/officeDocument/2006/relationships/image" Target="../media/image34.emf"/><Relationship Id="rId4" Type="http://schemas.openxmlformats.org/officeDocument/2006/relationships/image" Target="../media/image38.png"/><Relationship Id="rId9" Type="http://schemas.openxmlformats.org/officeDocument/2006/relationships/image" Target="../media/image31.emf"/><Relationship Id="rId14" Type="http://schemas.openxmlformats.org/officeDocument/2006/relationships/image" Target="../media/image21.png"/><Relationship Id="rId22" Type="http://schemas.openxmlformats.org/officeDocument/2006/relationships/package" Target="../embeddings/Microsoft_Excel_Worksheet6.xlsx"/></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1.png"/><Relationship Id="rId10" Type="http://schemas.openxmlformats.org/officeDocument/2006/relationships/image" Target="../media/image40.png"/><Relationship Id="rId4" Type="http://schemas.openxmlformats.org/officeDocument/2006/relationships/slide" Target="slide7.xml"/><Relationship Id="rId9" Type="http://schemas.openxmlformats.org/officeDocument/2006/relationships/slide" Target="slide20.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slide" Target="slide13.xml"/><Relationship Id="rId5" Type="http://schemas.openxmlformats.org/officeDocument/2006/relationships/slide" Target="slide11.xm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slide" Target="slide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oleObject" Target="file:///E:\Documents\MBC%20638\Final%20Project\Retail%20data,%20cleaned.xlsx!Sheet1!R5C22" TargetMode="External"/><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42.emf"/><Relationship Id="rId11" Type="http://schemas.openxmlformats.org/officeDocument/2006/relationships/image" Target="../media/image45.png"/><Relationship Id="rId5" Type="http://schemas.openxmlformats.org/officeDocument/2006/relationships/oleObject" Target="file:///E:\Documents\MBC%20638\Final%20Project\Retail%20data,%20cleaned.xlsx!Sheet1!R5C17" TargetMode="External"/><Relationship Id="rId10" Type="http://schemas.openxmlformats.org/officeDocument/2006/relationships/image" Target="../media/image44.emf"/><Relationship Id="rId4" Type="http://schemas.openxmlformats.org/officeDocument/2006/relationships/image" Target="../media/image17.png"/><Relationship Id="rId9" Type="http://schemas.openxmlformats.org/officeDocument/2006/relationships/oleObject" Target="file:///E:\Documents\MBC%20638\Final%20Project\Retail%20data,%20cleaned.xlsx!Sheet1!R5C14:R5C15"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slide" Target="slide7.xml"/></Relationships>
</file>

<file path=ppt/slides/_rels/slide23.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51.jpg"/><Relationship Id="rId18" Type="http://schemas.openxmlformats.org/officeDocument/2006/relationships/image" Target="../media/image52.jpg"/><Relationship Id="rId3" Type="http://schemas.openxmlformats.org/officeDocument/2006/relationships/image" Target="../media/image21.png"/><Relationship Id="rId7" Type="http://schemas.openxmlformats.org/officeDocument/2006/relationships/image" Target="../media/image48.jpg"/><Relationship Id="rId12" Type="http://schemas.openxmlformats.org/officeDocument/2006/relationships/image" Target="../media/image50.jpg"/><Relationship Id="rId17" Type="http://schemas.openxmlformats.org/officeDocument/2006/relationships/slide" Target="slide27.xml"/><Relationship Id="rId2" Type="http://schemas.openxmlformats.org/officeDocument/2006/relationships/image" Target="../media/image1.png"/><Relationship Id="rId16" Type="http://schemas.openxmlformats.org/officeDocument/2006/relationships/image" Target="../media/image52.jp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slide" Target="slide25.xml"/><Relationship Id="rId5" Type="http://schemas.openxmlformats.org/officeDocument/2006/relationships/image" Target="../media/image21.png"/><Relationship Id="rId15" Type="http://schemas.openxmlformats.org/officeDocument/2006/relationships/image" Target="../media/image51.jpg"/><Relationship Id="rId10" Type="http://schemas.openxmlformats.org/officeDocument/2006/relationships/image" Target="../media/image50.jpg"/><Relationship Id="rId4" Type="http://schemas.openxmlformats.org/officeDocument/2006/relationships/slide" Target="slide7.xml"/><Relationship Id="rId9" Type="http://schemas.openxmlformats.org/officeDocument/2006/relationships/image" Target="../media/image48.jpg"/><Relationship Id="rId1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3.emf"/><Relationship Id="rId5" Type="http://schemas.openxmlformats.org/officeDocument/2006/relationships/package" Target="../embeddings/Microsoft_Excel_Worksheet8.xlsx"/><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56.emf"/><Relationship Id="rId3" Type="http://schemas.openxmlformats.org/officeDocument/2006/relationships/image" Target="../media/image1.png"/><Relationship Id="rId7" Type="http://schemas.openxmlformats.org/officeDocument/2006/relationships/image" Target="../media/image58.png"/><Relationship Id="rId12" Type="http://schemas.openxmlformats.org/officeDocument/2006/relationships/package" Target="../embeddings/Microsoft_Excel_Worksheet10.xlsx"/><Relationship Id="rId2" Type="http://schemas.openxmlformats.org/officeDocument/2006/relationships/slideLayout" Target="../slideLayouts/slideLayout7.xml"/><Relationship Id="rId16" Type="http://schemas.openxmlformats.org/officeDocument/2006/relationships/image" Target="../media/image59.png"/><Relationship Id="rId1" Type="http://schemas.openxmlformats.org/officeDocument/2006/relationships/vmlDrawing" Target="../drawings/vmlDrawing6.vml"/><Relationship Id="rId6" Type="http://schemas.openxmlformats.org/officeDocument/2006/relationships/image" Target="../media/image57.png"/><Relationship Id="rId11" Type="http://schemas.openxmlformats.org/officeDocument/2006/relationships/image" Target="../media/image55.emf"/><Relationship Id="rId5" Type="http://schemas.openxmlformats.org/officeDocument/2006/relationships/slide" Target="slide28.xml"/><Relationship Id="rId15" Type="http://schemas.openxmlformats.org/officeDocument/2006/relationships/slide" Target="slide30.xml"/><Relationship Id="rId10" Type="http://schemas.openxmlformats.org/officeDocument/2006/relationships/package" Target="../embeddings/Microsoft_Excel_Worksheet9.xlsx"/><Relationship Id="rId4" Type="http://schemas.openxmlformats.org/officeDocument/2006/relationships/image" Target="../media/image57.png"/><Relationship Id="rId9" Type="http://schemas.openxmlformats.org/officeDocument/2006/relationships/image" Target="../media/image58.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9.png"/><Relationship Id="rId5" Type="http://schemas.openxmlformats.org/officeDocument/2006/relationships/image" Target="../media/image58.png"/><Relationship Id="rId10" Type="http://schemas.openxmlformats.org/officeDocument/2006/relationships/image" Target="../media/image68.png"/><Relationship Id="rId4" Type="http://schemas.openxmlformats.org/officeDocument/2006/relationships/image" Target="../media/image57.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slide" Target="slide1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slide" Target="slide13.xml"/><Relationship Id="rId10"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650.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slide" Target="slide17.xml"/><Relationship Id="rId5" Type="http://schemas.openxmlformats.org/officeDocument/2006/relationships/slide" Target="slide14.xm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slide" Target="slide16.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slide" Target="slide17.xml"/></Relationships>
</file>

<file path=ppt/slides/_rels/slide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slide" Target="slide19.xml"/><Relationship Id="rId5" Type="http://schemas.openxmlformats.org/officeDocument/2006/relationships/slide" Target="slide23.xml"/><Relationship Id="rId15" Type="http://schemas.openxmlformats.org/officeDocument/2006/relationships/image" Target="../media/image19.png"/><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17.png"/><Relationship Id="rId14"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slide" Target="slide19.xml"/><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slide" Target="slide23.xml"/><Relationship Id="rId15" Type="http://schemas.openxmlformats.org/officeDocument/2006/relationships/slide" Target="slide21.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slide" Target="slide18.xml"/><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31.xml"/><Relationship Id="rId5" Type="http://schemas.openxmlformats.org/officeDocument/2006/relationships/image" Target="../media/image2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peech Bubble: Oval 64">
            <a:extLst>
              <a:ext uri="{FF2B5EF4-FFF2-40B4-BE49-F238E27FC236}">
                <a16:creationId xmlns:a16="http://schemas.microsoft.com/office/drawing/2014/main" id="{5FED8CB0-34DD-4963-9D0D-A94D6D9D168E}"/>
              </a:ext>
            </a:extLst>
          </p:cNvPr>
          <p:cNvSpPr/>
          <p:nvPr/>
        </p:nvSpPr>
        <p:spPr>
          <a:xfrm>
            <a:off x="10164667" y="5520027"/>
            <a:ext cx="1952367" cy="898235"/>
          </a:xfrm>
          <a:prstGeom prst="wedgeEllipseCallou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(Potential) Adjusted SQL 2.25</a:t>
            </a:r>
          </a:p>
        </p:txBody>
      </p:sp>
      <p:pic>
        <p:nvPicPr>
          <p:cNvPr id="62" name="Picture 61">
            <a:extLst>
              <a:ext uri="{FF2B5EF4-FFF2-40B4-BE49-F238E27FC236}">
                <a16:creationId xmlns:a16="http://schemas.microsoft.com/office/drawing/2014/main" id="{831636F5-E9DB-4A8F-929B-5B419BB329BB}"/>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15363" name="Line 9">
            <a:extLst>
              <a:ext uri="{FF2B5EF4-FFF2-40B4-BE49-F238E27FC236}">
                <a16:creationId xmlns:a16="http://schemas.microsoft.com/office/drawing/2014/main" id="{37952D64-421D-4C2F-9F87-8578E7000BCC}"/>
              </a:ext>
            </a:extLst>
          </p:cNvPr>
          <p:cNvSpPr>
            <a:spLocks noChangeShapeType="1"/>
          </p:cNvSpPr>
          <p:nvPr/>
        </p:nvSpPr>
        <p:spPr bwMode="auto">
          <a:xfrm>
            <a:off x="5727700" y="1397000"/>
            <a:ext cx="25400" cy="52387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Rectangle 11">
            <a:extLst>
              <a:ext uri="{FF2B5EF4-FFF2-40B4-BE49-F238E27FC236}">
                <a16:creationId xmlns:a16="http://schemas.microsoft.com/office/drawing/2014/main" id="{52A12F66-045D-4FFB-B820-2EEAE1548B6B}"/>
              </a:ext>
            </a:extLst>
          </p:cNvPr>
          <p:cNvSpPr>
            <a:spLocks noChangeArrowheads="1"/>
          </p:cNvSpPr>
          <p:nvPr/>
        </p:nvSpPr>
        <p:spPr bwMode="auto">
          <a:xfrm>
            <a:off x="2032000" y="1473200"/>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DEFINE</a:t>
            </a:r>
          </a:p>
        </p:txBody>
      </p:sp>
      <p:sp>
        <p:nvSpPr>
          <p:cNvPr id="19468" name="Rectangle 12">
            <a:extLst>
              <a:ext uri="{FF2B5EF4-FFF2-40B4-BE49-F238E27FC236}">
                <a16:creationId xmlns:a16="http://schemas.microsoft.com/office/drawing/2014/main" id="{8D25E8B2-8B53-4553-AF43-E50D549DEB9C}"/>
              </a:ext>
            </a:extLst>
          </p:cNvPr>
          <p:cNvSpPr>
            <a:spLocks noChangeArrowheads="1"/>
          </p:cNvSpPr>
          <p:nvPr/>
        </p:nvSpPr>
        <p:spPr bwMode="auto">
          <a:xfrm>
            <a:off x="3975100" y="14732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MEASURE</a:t>
            </a:r>
          </a:p>
        </p:txBody>
      </p:sp>
      <p:sp>
        <p:nvSpPr>
          <p:cNvPr id="15367" name="Rectangle 13">
            <a:extLst>
              <a:ext uri="{FF2B5EF4-FFF2-40B4-BE49-F238E27FC236}">
                <a16:creationId xmlns:a16="http://schemas.microsoft.com/office/drawing/2014/main" id="{9C4C914F-62BE-4C5B-92B0-9A06DF024791}"/>
              </a:ext>
            </a:extLst>
          </p:cNvPr>
          <p:cNvSpPr>
            <a:spLocks noChangeArrowheads="1"/>
          </p:cNvSpPr>
          <p:nvPr/>
        </p:nvSpPr>
        <p:spPr bwMode="auto">
          <a:xfrm>
            <a:off x="5489575" y="1430339"/>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368" name="Rectangle 14">
            <a:extLst>
              <a:ext uri="{FF2B5EF4-FFF2-40B4-BE49-F238E27FC236}">
                <a16:creationId xmlns:a16="http://schemas.microsoft.com/office/drawing/2014/main" id="{38217783-F4E0-4854-BA01-25235DAD3A2C}"/>
              </a:ext>
            </a:extLst>
          </p:cNvPr>
          <p:cNvSpPr>
            <a:spLocks noChangeArrowheads="1"/>
          </p:cNvSpPr>
          <p:nvPr/>
        </p:nvSpPr>
        <p:spPr bwMode="auto">
          <a:xfrm>
            <a:off x="92329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369" name="Rectangle 15">
            <a:extLst>
              <a:ext uri="{FF2B5EF4-FFF2-40B4-BE49-F238E27FC236}">
                <a16:creationId xmlns:a16="http://schemas.microsoft.com/office/drawing/2014/main" id="{61F6D4B5-D1DD-4BE1-B5E5-6CE68B77BA34}"/>
              </a:ext>
            </a:extLst>
          </p:cNvPr>
          <p:cNvSpPr>
            <a:spLocks noChangeArrowheads="1"/>
          </p:cNvSpPr>
          <p:nvPr/>
        </p:nvSpPr>
        <p:spPr bwMode="auto">
          <a:xfrm>
            <a:off x="7583489"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370" name="Text Box 16">
            <a:extLst>
              <a:ext uri="{FF2B5EF4-FFF2-40B4-BE49-F238E27FC236}">
                <a16:creationId xmlns:a16="http://schemas.microsoft.com/office/drawing/2014/main" id="{8C2395C7-D43D-40D9-B6A4-9737C74AA99F}"/>
              </a:ext>
            </a:extLst>
          </p:cNvPr>
          <p:cNvSpPr txBox="1">
            <a:spLocks noChangeArrowheads="1"/>
          </p:cNvSpPr>
          <p:nvPr/>
        </p:nvSpPr>
        <p:spPr bwMode="auto">
          <a:xfrm>
            <a:off x="3496951" y="72520"/>
            <a:ext cx="703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1800" b="1" dirty="0">
                <a:solidFill>
                  <a:srgbClr val="0070C0"/>
                </a:solidFill>
                <a:latin typeface="Arial" panose="020B0604020202020204" pitchFamily="34" charset="0"/>
              </a:rPr>
              <a:t>Reduce Average</a:t>
            </a:r>
          </a:p>
          <a:p>
            <a:pPr algn="r">
              <a:spcBef>
                <a:spcPct val="0"/>
              </a:spcBef>
              <a:buFontTx/>
              <a:buNone/>
            </a:pPr>
            <a:r>
              <a:rPr lang="en-US" altLang="en-US" sz="1800" b="1" dirty="0">
                <a:solidFill>
                  <a:srgbClr val="0070C0"/>
                </a:solidFill>
                <a:latin typeface="Arial" panose="020B0604020202020204" pitchFamily="34" charset="0"/>
              </a:rPr>
              <a:t> Vehicle Lot Life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9495" name="Rectangle 39">
            <a:extLst>
              <a:ext uri="{FF2B5EF4-FFF2-40B4-BE49-F238E27FC236}">
                <a16:creationId xmlns:a16="http://schemas.microsoft.com/office/drawing/2014/main" id="{213476A8-84CD-400E-8E54-BCA53FCF4B21}"/>
              </a:ext>
            </a:extLst>
          </p:cNvPr>
          <p:cNvSpPr>
            <a:spLocks noChangeArrowheads="1"/>
          </p:cNvSpPr>
          <p:nvPr/>
        </p:nvSpPr>
        <p:spPr bwMode="auto">
          <a:xfrm>
            <a:off x="6172200" y="14224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ANALYZE</a:t>
            </a:r>
          </a:p>
        </p:txBody>
      </p:sp>
      <p:sp>
        <p:nvSpPr>
          <p:cNvPr id="19496" name="Rectangle 40">
            <a:extLst>
              <a:ext uri="{FF2B5EF4-FFF2-40B4-BE49-F238E27FC236}">
                <a16:creationId xmlns:a16="http://schemas.microsoft.com/office/drawing/2014/main" id="{FE25D6BC-5933-4833-B148-B8B05384B8A2}"/>
              </a:ext>
            </a:extLst>
          </p:cNvPr>
          <p:cNvSpPr>
            <a:spLocks noChangeArrowheads="1"/>
          </p:cNvSpPr>
          <p:nvPr/>
        </p:nvSpPr>
        <p:spPr bwMode="auto">
          <a:xfrm>
            <a:off x="8686800" y="13970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IMPROVE</a:t>
            </a:r>
          </a:p>
        </p:txBody>
      </p:sp>
      <p:sp>
        <p:nvSpPr>
          <p:cNvPr id="15388" name="Line 43">
            <a:extLst>
              <a:ext uri="{FF2B5EF4-FFF2-40B4-BE49-F238E27FC236}">
                <a16:creationId xmlns:a16="http://schemas.microsoft.com/office/drawing/2014/main" id="{98E17C27-E6A6-4C60-87CA-C69CB8FC9D57}"/>
              </a:ext>
            </a:extLst>
          </p:cNvPr>
          <p:cNvSpPr>
            <a:spLocks noChangeShapeType="1"/>
          </p:cNvSpPr>
          <p:nvPr/>
        </p:nvSpPr>
        <p:spPr bwMode="auto">
          <a:xfrm flipH="1">
            <a:off x="7962900" y="1447800"/>
            <a:ext cx="38100" cy="51879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0" name="Text Box 46">
            <a:extLst>
              <a:ext uri="{FF2B5EF4-FFF2-40B4-BE49-F238E27FC236}">
                <a16:creationId xmlns:a16="http://schemas.microsoft.com/office/drawing/2014/main" id="{36D9CB46-A238-48AB-9603-42F2C60CA5E6}"/>
              </a:ext>
            </a:extLst>
          </p:cNvPr>
          <p:cNvSpPr txBox="1">
            <a:spLocks noChangeArrowheads="1"/>
          </p:cNvSpPr>
          <p:nvPr/>
        </p:nvSpPr>
        <p:spPr bwMode="auto">
          <a:xfrm>
            <a:off x="5475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sp>
        <p:nvSpPr>
          <p:cNvPr id="15391" name="Line 54">
            <a:extLst>
              <a:ext uri="{FF2B5EF4-FFF2-40B4-BE49-F238E27FC236}">
                <a16:creationId xmlns:a16="http://schemas.microsoft.com/office/drawing/2014/main" id="{6CC799D1-AE73-4E4C-B289-57134AB462E9}"/>
              </a:ext>
            </a:extLst>
          </p:cNvPr>
          <p:cNvSpPr>
            <a:spLocks noChangeShapeType="1"/>
          </p:cNvSpPr>
          <p:nvPr/>
        </p:nvSpPr>
        <p:spPr bwMode="auto">
          <a:xfrm flipH="1">
            <a:off x="3622674" y="1346201"/>
            <a:ext cx="9523" cy="5289549"/>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93" name="Line 77">
            <a:extLst>
              <a:ext uri="{FF2B5EF4-FFF2-40B4-BE49-F238E27FC236}">
                <a16:creationId xmlns:a16="http://schemas.microsoft.com/office/drawing/2014/main" id="{08D934C7-4C18-440A-8EBF-359A405012BE}"/>
              </a:ext>
            </a:extLst>
          </p:cNvPr>
          <p:cNvSpPr>
            <a:spLocks noChangeShapeType="1"/>
          </p:cNvSpPr>
          <p:nvPr/>
        </p:nvSpPr>
        <p:spPr bwMode="auto">
          <a:xfrm>
            <a:off x="8077200" y="3962400"/>
            <a:ext cx="2590800" cy="0"/>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19534" name="Rectangle 78">
            <a:extLst>
              <a:ext uri="{FF2B5EF4-FFF2-40B4-BE49-F238E27FC236}">
                <a16:creationId xmlns:a16="http://schemas.microsoft.com/office/drawing/2014/main" id="{733286B1-593E-45FE-8575-9DF837DA437C}"/>
              </a:ext>
            </a:extLst>
          </p:cNvPr>
          <p:cNvSpPr>
            <a:spLocks noChangeArrowheads="1"/>
          </p:cNvSpPr>
          <p:nvPr/>
        </p:nvSpPr>
        <p:spPr bwMode="auto">
          <a:xfrm>
            <a:off x="8686800" y="39624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Arial" charset="0"/>
              </a:rPr>
              <a:t>CONTROL</a:t>
            </a:r>
          </a:p>
        </p:txBody>
      </p:sp>
      <p:sp>
        <p:nvSpPr>
          <p:cNvPr id="37" name="Rectangle 36">
            <a:extLst>
              <a:ext uri="{FF2B5EF4-FFF2-40B4-BE49-F238E27FC236}">
                <a16:creationId xmlns:a16="http://schemas.microsoft.com/office/drawing/2014/main" id="{E205717D-3E77-4F41-84D6-F52C53623A6C}"/>
              </a:ext>
            </a:extLst>
          </p:cNvPr>
          <p:cNvSpPr/>
          <p:nvPr/>
        </p:nvSpPr>
        <p:spPr>
          <a:xfrm>
            <a:off x="1541711" y="936812"/>
            <a:ext cx="2362196" cy="396875"/>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6F6498-7D2E-483F-98F4-0678B784F081}"/>
              </a:ext>
            </a:extLst>
          </p:cNvPr>
          <p:cNvSpPr/>
          <p:nvPr/>
        </p:nvSpPr>
        <p:spPr>
          <a:xfrm>
            <a:off x="5199304" y="936811"/>
            <a:ext cx="1295399" cy="396875"/>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15561BC-0182-4940-89DB-BA8F8DCD076A}"/>
              </a:ext>
            </a:extLst>
          </p:cNvPr>
          <p:cNvSpPr/>
          <p:nvPr/>
        </p:nvSpPr>
        <p:spPr>
          <a:xfrm>
            <a:off x="6494702" y="936811"/>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54E57A1-219D-4842-A33F-99E06926000B}"/>
              </a:ext>
            </a:extLst>
          </p:cNvPr>
          <p:cNvSpPr/>
          <p:nvPr/>
        </p:nvSpPr>
        <p:spPr>
          <a:xfrm>
            <a:off x="7790101" y="936811"/>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37F784-72F4-4628-8ED1-49BACCDAC727}"/>
              </a:ext>
            </a:extLst>
          </p:cNvPr>
          <p:cNvSpPr/>
          <p:nvPr/>
        </p:nvSpPr>
        <p:spPr>
          <a:xfrm>
            <a:off x="9085499" y="936811"/>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17">
            <a:extLst>
              <a:ext uri="{FF2B5EF4-FFF2-40B4-BE49-F238E27FC236}">
                <a16:creationId xmlns:a16="http://schemas.microsoft.com/office/drawing/2014/main" id="{E658732B-BBD6-4A7E-934E-E7D3626C2179}"/>
              </a:ext>
            </a:extLst>
          </p:cNvPr>
          <p:cNvSpPr txBox="1">
            <a:spLocks noChangeArrowheads="1"/>
          </p:cNvSpPr>
          <p:nvPr/>
        </p:nvSpPr>
        <p:spPr bwMode="auto">
          <a:xfrm>
            <a:off x="2664076" y="939325"/>
            <a:ext cx="12398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Team Launch</a:t>
            </a:r>
          </a:p>
          <a:p>
            <a:pPr>
              <a:spcBef>
                <a:spcPct val="0"/>
              </a:spcBef>
              <a:buFontTx/>
              <a:buNone/>
            </a:pPr>
            <a:r>
              <a:rPr lang="en-US" altLang="en-US" sz="1000" b="1" dirty="0">
                <a:solidFill>
                  <a:schemeClr val="bg1"/>
                </a:solidFill>
                <a:latin typeface="Arial" panose="020B0604020202020204" pitchFamily="34" charset="0"/>
              </a:rPr>
              <a:t>6/26</a:t>
            </a:r>
            <a:endParaRPr lang="en-US" altLang="en-US" sz="1000" dirty="0">
              <a:latin typeface="Arial" panose="020B0604020202020204" pitchFamily="34" charset="0"/>
            </a:endParaRPr>
          </a:p>
        </p:txBody>
      </p:sp>
      <p:sp>
        <p:nvSpPr>
          <p:cNvPr id="44" name="Text Box 31">
            <a:extLst>
              <a:ext uri="{FF2B5EF4-FFF2-40B4-BE49-F238E27FC236}">
                <a16:creationId xmlns:a16="http://schemas.microsoft.com/office/drawing/2014/main" id="{BA56C5F4-5A60-44B6-9417-E3F17BBF44A2}"/>
              </a:ext>
            </a:extLst>
          </p:cNvPr>
          <p:cNvSpPr txBox="1">
            <a:spLocks noChangeArrowheads="1"/>
          </p:cNvSpPr>
          <p:nvPr/>
        </p:nvSpPr>
        <p:spPr bwMode="auto">
          <a:xfrm>
            <a:off x="1617912" y="1015525"/>
            <a:ext cx="8370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Key Dates </a:t>
            </a:r>
            <a:endParaRPr lang="en-US" altLang="en-US" sz="1000" dirty="0">
              <a:latin typeface="Arial" panose="020B0604020202020204" pitchFamily="34" charset="0"/>
            </a:endParaRPr>
          </a:p>
        </p:txBody>
      </p:sp>
      <p:sp>
        <p:nvSpPr>
          <p:cNvPr id="38" name="Rectangle 37">
            <a:extLst>
              <a:ext uri="{FF2B5EF4-FFF2-40B4-BE49-F238E27FC236}">
                <a16:creationId xmlns:a16="http://schemas.microsoft.com/office/drawing/2014/main" id="{A2C6D442-E165-4505-B6D4-E73931EC5D17}"/>
              </a:ext>
            </a:extLst>
          </p:cNvPr>
          <p:cNvSpPr/>
          <p:nvPr/>
        </p:nvSpPr>
        <p:spPr>
          <a:xfrm>
            <a:off x="3903906" y="936811"/>
            <a:ext cx="1295399" cy="396875"/>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21">
            <a:extLst>
              <a:ext uri="{FF2B5EF4-FFF2-40B4-BE49-F238E27FC236}">
                <a16:creationId xmlns:a16="http://schemas.microsoft.com/office/drawing/2014/main" id="{7BCAD98E-B3E8-4AA5-AE89-37F4488D8B81}"/>
              </a:ext>
            </a:extLst>
          </p:cNvPr>
          <p:cNvSpPr txBox="1">
            <a:spLocks noChangeArrowheads="1"/>
          </p:cNvSpPr>
          <p:nvPr/>
        </p:nvSpPr>
        <p:spPr bwMode="auto">
          <a:xfrm>
            <a:off x="3993605" y="934430"/>
            <a:ext cx="7216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Define</a:t>
            </a:r>
          </a:p>
        </p:txBody>
      </p:sp>
      <p:sp>
        <p:nvSpPr>
          <p:cNvPr id="46" name="Text Box 22">
            <a:extLst>
              <a:ext uri="{FF2B5EF4-FFF2-40B4-BE49-F238E27FC236}">
                <a16:creationId xmlns:a16="http://schemas.microsoft.com/office/drawing/2014/main" id="{9B3A969D-94B9-46D8-A4B4-DA534A9AE5E3}"/>
              </a:ext>
            </a:extLst>
          </p:cNvPr>
          <p:cNvSpPr txBox="1">
            <a:spLocks noChangeArrowheads="1"/>
          </p:cNvSpPr>
          <p:nvPr/>
        </p:nvSpPr>
        <p:spPr bwMode="auto">
          <a:xfrm>
            <a:off x="5228400" y="936546"/>
            <a:ext cx="70243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Measure</a:t>
            </a:r>
          </a:p>
        </p:txBody>
      </p:sp>
      <p:sp>
        <p:nvSpPr>
          <p:cNvPr id="47" name="Text Box 23">
            <a:extLst>
              <a:ext uri="{FF2B5EF4-FFF2-40B4-BE49-F238E27FC236}">
                <a16:creationId xmlns:a16="http://schemas.microsoft.com/office/drawing/2014/main" id="{B3AFE1FD-FD3D-47ED-B2FF-087A742B9F61}"/>
              </a:ext>
            </a:extLst>
          </p:cNvPr>
          <p:cNvSpPr txBox="1">
            <a:spLocks noChangeArrowheads="1"/>
          </p:cNvSpPr>
          <p:nvPr/>
        </p:nvSpPr>
        <p:spPr bwMode="auto">
          <a:xfrm>
            <a:off x="6493123" y="928421"/>
            <a:ext cx="6671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Analyze</a:t>
            </a:r>
          </a:p>
        </p:txBody>
      </p:sp>
      <p:sp>
        <p:nvSpPr>
          <p:cNvPr id="48" name="Text Box 25">
            <a:extLst>
              <a:ext uri="{FF2B5EF4-FFF2-40B4-BE49-F238E27FC236}">
                <a16:creationId xmlns:a16="http://schemas.microsoft.com/office/drawing/2014/main" id="{685A6E1D-B040-42C0-A2E6-A249F3E1FFF7}"/>
              </a:ext>
            </a:extLst>
          </p:cNvPr>
          <p:cNvSpPr txBox="1">
            <a:spLocks noChangeArrowheads="1"/>
          </p:cNvSpPr>
          <p:nvPr/>
        </p:nvSpPr>
        <p:spPr bwMode="auto">
          <a:xfrm>
            <a:off x="7775825" y="927549"/>
            <a:ext cx="68159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Improve</a:t>
            </a:r>
          </a:p>
        </p:txBody>
      </p:sp>
      <p:sp>
        <p:nvSpPr>
          <p:cNvPr id="49" name="Text Box 24">
            <a:extLst>
              <a:ext uri="{FF2B5EF4-FFF2-40B4-BE49-F238E27FC236}">
                <a16:creationId xmlns:a16="http://schemas.microsoft.com/office/drawing/2014/main" id="{190B6B43-F063-4291-A8A0-61F6CEAD0B95}"/>
              </a:ext>
            </a:extLst>
          </p:cNvPr>
          <p:cNvSpPr txBox="1">
            <a:spLocks noChangeArrowheads="1"/>
          </p:cNvSpPr>
          <p:nvPr/>
        </p:nvSpPr>
        <p:spPr bwMode="auto">
          <a:xfrm>
            <a:off x="9111945" y="942581"/>
            <a:ext cx="6415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Arial" panose="020B0604020202020204" pitchFamily="34" charset="0"/>
              </a:rPr>
              <a:t>Control</a:t>
            </a:r>
          </a:p>
        </p:txBody>
      </p:sp>
      <p:sp>
        <p:nvSpPr>
          <p:cNvPr id="57" name="WordArt 37">
            <a:extLst>
              <a:ext uri="{FF2B5EF4-FFF2-40B4-BE49-F238E27FC236}">
                <a16:creationId xmlns:a16="http://schemas.microsoft.com/office/drawing/2014/main" id="{BF44922E-51F8-45B2-A690-81A892CD6627}"/>
              </a:ext>
            </a:extLst>
          </p:cNvPr>
          <p:cNvSpPr>
            <a:spLocks noChangeArrowheads="1" noChangeShapeType="1" noTextEdit="1"/>
          </p:cNvSpPr>
          <p:nvPr/>
        </p:nvSpPr>
        <p:spPr bwMode="auto">
          <a:xfrm>
            <a:off x="152400" y="6256338"/>
            <a:ext cx="4064000" cy="3794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lstStyle/>
          <a:p>
            <a:pPr algn="ctr"/>
            <a:r>
              <a:rPr lang="en-US" sz="1600" kern="10" dirty="0">
                <a:solidFill>
                  <a:srgbClr val="0070C0"/>
                </a:solidFill>
                <a:latin typeface="Andale Mono"/>
              </a:rPr>
              <a:t>Ben Harwood, Brandon Bayer,</a:t>
            </a:r>
          </a:p>
          <a:p>
            <a:pPr algn="ctr"/>
            <a:r>
              <a:rPr lang="en-US" sz="1600" kern="10" dirty="0">
                <a:solidFill>
                  <a:srgbClr val="0070C0"/>
                </a:solidFill>
                <a:latin typeface="Andale Mono"/>
              </a:rPr>
              <a:t> Brad Westfall, Don </a:t>
            </a:r>
            <a:r>
              <a:rPr lang="en-US" sz="1600" kern="10" dirty="0" err="1">
                <a:solidFill>
                  <a:srgbClr val="0070C0"/>
                </a:solidFill>
                <a:latin typeface="Andale Mono"/>
              </a:rPr>
              <a:t>Paparella</a:t>
            </a:r>
            <a:endParaRPr lang="en-US" sz="1600" kern="10" dirty="0">
              <a:solidFill>
                <a:srgbClr val="0070C0"/>
              </a:solidFill>
              <a:latin typeface="Andale Mono"/>
            </a:endParaRPr>
          </a:p>
        </p:txBody>
      </p:sp>
      <p:sp>
        <p:nvSpPr>
          <p:cNvPr id="7" name="Rectangle 6">
            <a:extLst>
              <a:ext uri="{FF2B5EF4-FFF2-40B4-BE49-F238E27FC236}">
                <a16:creationId xmlns:a16="http://schemas.microsoft.com/office/drawing/2014/main" id="{859D02CE-7142-492F-9F20-B4AF27A4A2C0}"/>
              </a:ext>
            </a:extLst>
          </p:cNvPr>
          <p:cNvSpPr/>
          <p:nvPr/>
        </p:nvSpPr>
        <p:spPr>
          <a:xfrm>
            <a:off x="4004444" y="1087465"/>
            <a:ext cx="694025" cy="246221"/>
          </a:xfrm>
          <a:prstGeom prst="rect">
            <a:avLst/>
          </a:prstGeom>
        </p:spPr>
        <p:txBody>
          <a:bodyPr wrap="square">
            <a:spAutoFit/>
          </a:bodyPr>
          <a:lstStyle/>
          <a:p>
            <a:pPr>
              <a:spcBef>
                <a:spcPct val="0"/>
              </a:spcBef>
              <a:buFontTx/>
              <a:buNone/>
            </a:pPr>
            <a:r>
              <a:rPr lang="en-US" altLang="en-US" sz="1000" b="1" dirty="0">
                <a:solidFill>
                  <a:schemeClr val="bg1"/>
                </a:solidFill>
                <a:latin typeface="Arial" panose="020B0604020202020204" pitchFamily="34" charset="0"/>
              </a:rPr>
              <a:t>7/3-7/10</a:t>
            </a:r>
          </a:p>
        </p:txBody>
      </p:sp>
      <p:sp>
        <p:nvSpPr>
          <p:cNvPr id="8" name="Rectangle 7">
            <a:extLst>
              <a:ext uri="{FF2B5EF4-FFF2-40B4-BE49-F238E27FC236}">
                <a16:creationId xmlns:a16="http://schemas.microsoft.com/office/drawing/2014/main" id="{D33DBD9F-49F6-4BBE-882C-9B74B52BADE3}"/>
              </a:ext>
            </a:extLst>
          </p:cNvPr>
          <p:cNvSpPr/>
          <p:nvPr/>
        </p:nvSpPr>
        <p:spPr>
          <a:xfrm>
            <a:off x="5238994" y="1067596"/>
            <a:ext cx="721672" cy="246221"/>
          </a:xfrm>
          <a:prstGeom prst="rect">
            <a:avLst/>
          </a:prstGeom>
        </p:spPr>
        <p:txBody>
          <a:bodyPr wrap="none">
            <a:spAutoFit/>
          </a:bodyPr>
          <a:lstStyle/>
          <a:p>
            <a:pPr>
              <a:spcBef>
                <a:spcPct val="0"/>
              </a:spcBef>
              <a:buFontTx/>
              <a:buNone/>
            </a:pPr>
            <a:r>
              <a:rPr lang="en-US" altLang="en-US" sz="1000" b="1" dirty="0">
                <a:solidFill>
                  <a:schemeClr val="bg1"/>
                </a:solidFill>
                <a:latin typeface="Arial" panose="020B0604020202020204" pitchFamily="34" charset="0"/>
              </a:rPr>
              <a:t>7/11-7/31</a:t>
            </a:r>
            <a:endParaRPr lang="en-US" altLang="en-US" sz="1000" dirty="0">
              <a:latin typeface="Arial" panose="020B0604020202020204" pitchFamily="34" charset="0"/>
            </a:endParaRPr>
          </a:p>
        </p:txBody>
      </p:sp>
      <p:sp>
        <p:nvSpPr>
          <p:cNvPr id="9" name="Rectangle 8">
            <a:extLst>
              <a:ext uri="{FF2B5EF4-FFF2-40B4-BE49-F238E27FC236}">
                <a16:creationId xmlns:a16="http://schemas.microsoft.com/office/drawing/2014/main" id="{E0B82EBE-8013-4FE6-B2EF-2BA8991B236F}"/>
              </a:ext>
            </a:extLst>
          </p:cNvPr>
          <p:cNvSpPr/>
          <p:nvPr/>
        </p:nvSpPr>
        <p:spPr>
          <a:xfrm>
            <a:off x="6503473" y="1069263"/>
            <a:ext cx="651140" cy="246221"/>
          </a:xfrm>
          <a:prstGeom prst="rect">
            <a:avLst/>
          </a:prstGeom>
        </p:spPr>
        <p:txBody>
          <a:bodyPr wrap="none">
            <a:spAutoFit/>
          </a:bodyPr>
          <a:lstStyle/>
          <a:p>
            <a:pPr>
              <a:spcBef>
                <a:spcPct val="0"/>
              </a:spcBef>
              <a:buFontTx/>
              <a:buNone/>
            </a:pPr>
            <a:r>
              <a:rPr lang="en-US" altLang="en-US" sz="1000" b="1" dirty="0">
                <a:solidFill>
                  <a:schemeClr val="bg1"/>
                </a:solidFill>
                <a:latin typeface="Arial" panose="020B0604020202020204" pitchFamily="34" charset="0"/>
              </a:rPr>
              <a:t>8/1-8/14</a:t>
            </a:r>
          </a:p>
        </p:txBody>
      </p:sp>
      <p:sp>
        <p:nvSpPr>
          <p:cNvPr id="10" name="Rectangle 9">
            <a:extLst>
              <a:ext uri="{FF2B5EF4-FFF2-40B4-BE49-F238E27FC236}">
                <a16:creationId xmlns:a16="http://schemas.microsoft.com/office/drawing/2014/main" id="{B904A803-B802-4AB8-A83A-D29BFE1708B7}"/>
              </a:ext>
            </a:extLst>
          </p:cNvPr>
          <p:cNvSpPr/>
          <p:nvPr/>
        </p:nvSpPr>
        <p:spPr>
          <a:xfrm>
            <a:off x="7773699" y="1095855"/>
            <a:ext cx="721672" cy="246221"/>
          </a:xfrm>
          <a:prstGeom prst="rect">
            <a:avLst/>
          </a:prstGeom>
        </p:spPr>
        <p:txBody>
          <a:bodyPr wrap="none">
            <a:spAutoFit/>
          </a:bodyPr>
          <a:lstStyle/>
          <a:p>
            <a:pPr>
              <a:spcBef>
                <a:spcPct val="0"/>
              </a:spcBef>
              <a:buFontTx/>
              <a:buNone/>
            </a:pPr>
            <a:r>
              <a:rPr lang="en-US" altLang="en-US" sz="1000" b="1" dirty="0">
                <a:solidFill>
                  <a:schemeClr val="bg1"/>
                </a:solidFill>
                <a:latin typeface="Arial" panose="020B0604020202020204" pitchFamily="34" charset="0"/>
              </a:rPr>
              <a:t>8/15-8/28</a:t>
            </a:r>
          </a:p>
        </p:txBody>
      </p:sp>
      <p:sp>
        <p:nvSpPr>
          <p:cNvPr id="11" name="Rectangle 10">
            <a:extLst>
              <a:ext uri="{FF2B5EF4-FFF2-40B4-BE49-F238E27FC236}">
                <a16:creationId xmlns:a16="http://schemas.microsoft.com/office/drawing/2014/main" id="{0CA4F080-CA0D-4BCC-A28E-EFB702B494CA}"/>
              </a:ext>
            </a:extLst>
          </p:cNvPr>
          <p:cNvSpPr/>
          <p:nvPr/>
        </p:nvSpPr>
        <p:spPr>
          <a:xfrm>
            <a:off x="9113508" y="1095855"/>
            <a:ext cx="776175" cy="246221"/>
          </a:xfrm>
          <a:prstGeom prst="rect">
            <a:avLst/>
          </a:prstGeom>
        </p:spPr>
        <p:txBody>
          <a:bodyPr wrap="none">
            <a:spAutoFit/>
          </a:bodyPr>
          <a:lstStyle/>
          <a:p>
            <a:pPr>
              <a:spcBef>
                <a:spcPct val="0"/>
              </a:spcBef>
              <a:buFontTx/>
              <a:buNone/>
            </a:pPr>
            <a:r>
              <a:rPr lang="en-US" altLang="en-US" sz="1000" b="1" dirty="0">
                <a:solidFill>
                  <a:schemeClr val="bg1"/>
                </a:solidFill>
                <a:latin typeface="Arial" panose="020B0604020202020204" pitchFamily="34" charset="0"/>
              </a:rPr>
              <a:t>Continual</a:t>
            </a:r>
          </a:p>
        </p:txBody>
      </p:sp>
      <p:sp>
        <p:nvSpPr>
          <p:cNvPr id="50" name="TextBox 49">
            <a:extLst>
              <a:ext uri="{FF2B5EF4-FFF2-40B4-BE49-F238E27FC236}">
                <a16:creationId xmlns:a16="http://schemas.microsoft.com/office/drawing/2014/main" id="{06349542-96DC-4A30-B23A-2169B526F6A5}"/>
              </a:ext>
            </a:extLst>
          </p:cNvPr>
          <p:cNvSpPr txBox="1"/>
          <p:nvPr/>
        </p:nvSpPr>
        <p:spPr>
          <a:xfrm>
            <a:off x="1590031" y="1754338"/>
            <a:ext cx="2087265" cy="3046988"/>
          </a:xfrm>
          <a:prstGeom prst="rect">
            <a:avLst/>
          </a:prstGeom>
          <a:noFill/>
        </p:spPr>
        <p:txBody>
          <a:bodyPr wrap="square" rtlCol="0">
            <a:spAutoFit/>
          </a:bodyPr>
          <a:lstStyle/>
          <a:p>
            <a:r>
              <a:rPr lang="en-US" sz="1200" dirty="0"/>
              <a:t>YTD, the average car sat on our lot for 61 days before it sold. When we remove trades and orders, this jumps to 87. Why? Is the paint/interior combination? Are we ordering cars “incorrectly”? Why do some cars sit stagnant and others sell quickly? Can we alter our ordering process to reduce the need for dealer trades (and save $$)?</a:t>
            </a:r>
          </a:p>
          <a:p>
            <a:r>
              <a:rPr lang="en-US" sz="1200" dirty="0"/>
              <a:t>If we define a defect to be a lot life over 90 days, our </a:t>
            </a:r>
            <a:r>
              <a:rPr lang="en-US" sz="1200" b="1" dirty="0"/>
              <a:t>Sigma Quality Level </a:t>
            </a:r>
            <a:r>
              <a:rPr lang="en-US" sz="1200" dirty="0"/>
              <a:t>is currently </a:t>
            </a:r>
            <a:r>
              <a:rPr lang="en-US" sz="1200" b="1" dirty="0"/>
              <a:t>1.875</a:t>
            </a:r>
            <a:r>
              <a:rPr lang="en-US" sz="1200" dirty="0"/>
              <a:t>.</a:t>
            </a:r>
          </a:p>
        </p:txBody>
      </p:sp>
      <p:sp>
        <p:nvSpPr>
          <p:cNvPr id="53" name="Speech Bubble: Oval 52">
            <a:extLst>
              <a:ext uri="{FF2B5EF4-FFF2-40B4-BE49-F238E27FC236}">
                <a16:creationId xmlns:a16="http://schemas.microsoft.com/office/drawing/2014/main" id="{D12DDCB0-BD7A-4179-BAF1-D1A5038DDF15}"/>
              </a:ext>
            </a:extLst>
          </p:cNvPr>
          <p:cNvSpPr/>
          <p:nvPr/>
        </p:nvSpPr>
        <p:spPr>
          <a:xfrm flipH="1">
            <a:off x="291770" y="3642345"/>
            <a:ext cx="1952367" cy="715861"/>
          </a:xfrm>
          <a:prstGeom prst="wedgeEllipseCallou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 1.875</a:t>
            </a:r>
          </a:p>
        </p:txBody>
      </p:sp>
      <p:sp>
        <p:nvSpPr>
          <p:cNvPr id="22" name="TextBox 21">
            <a:extLst>
              <a:ext uri="{FF2B5EF4-FFF2-40B4-BE49-F238E27FC236}">
                <a16:creationId xmlns:a16="http://schemas.microsoft.com/office/drawing/2014/main" id="{1ED4130A-F649-490A-A14F-9CDC719114E0}"/>
              </a:ext>
            </a:extLst>
          </p:cNvPr>
          <p:cNvSpPr txBox="1"/>
          <p:nvPr/>
        </p:nvSpPr>
        <p:spPr>
          <a:xfrm>
            <a:off x="3622674" y="2749995"/>
            <a:ext cx="2018916" cy="707886"/>
          </a:xfrm>
          <a:prstGeom prst="rect">
            <a:avLst/>
          </a:prstGeom>
          <a:noFill/>
        </p:spPr>
        <p:txBody>
          <a:bodyPr wrap="square" rtlCol="0">
            <a:spAutoFit/>
          </a:bodyPr>
          <a:lstStyle/>
          <a:p>
            <a:r>
              <a:rPr lang="en-US" sz="1000" dirty="0"/>
              <a:t>Average lot life by model</a:t>
            </a:r>
          </a:p>
          <a:p>
            <a:endParaRPr lang="en-US" sz="1000" dirty="0"/>
          </a:p>
          <a:p>
            <a:r>
              <a:rPr lang="en-US" sz="1000" dirty="0"/>
              <a:t>Model distribution across YTD sales</a:t>
            </a:r>
          </a:p>
          <a:p>
            <a:endParaRPr lang="en-US" sz="1000" dirty="0"/>
          </a:p>
        </p:txBody>
      </p:sp>
      <p:sp>
        <p:nvSpPr>
          <p:cNvPr id="72" name="Freeform: Shape 71">
            <a:extLst>
              <a:ext uri="{FF2B5EF4-FFF2-40B4-BE49-F238E27FC236}">
                <a16:creationId xmlns:a16="http://schemas.microsoft.com/office/drawing/2014/main" id="{30976437-679D-4CAF-8763-3289FE630FA9}"/>
              </a:ext>
            </a:extLst>
          </p:cNvPr>
          <p:cNvSpPr/>
          <p:nvPr/>
        </p:nvSpPr>
        <p:spPr>
          <a:xfrm rot="5400000">
            <a:off x="1061242" y="4479535"/>
            <a:ext cx="522929" cy="1655473"/>
          </a:xfrm>
          <a:custGeom>
            <a:avLst/>
            <a:gdLst>
              <a:gd name="connsiteX0" fmla="*/ 0 w 588188"/>
              <a:gd name="connsiteY0" fmla="*/ 1059984 h 1955334"/>
              <a:gd name="connsiteX1" fmla="*/ 234824 w 588188"/>
              <a:gd name="connsiteY1" fmla="*/ 182825 h 1955334"/>
              <a:gd name="connsiteX2" fmla="*/ 240802 w 588188"/>
              <a:gd name="connsiteY2" fmla="*/ 180990 h 1955334"/>
              <a:gd name="connsiteX3" fmla="*/ 240802 w 588188"/>
              <a:gd name="connsiteY3" fmla="*/ 106584 h 1955334"/>
              <a:gd name="connsiteX4" fmla="*/ 187510 w 588188"/>
              <a:gd name="connsiteY4" fmla="*/ 106584 h 1955334"/>
              <a:gd name="connsiteX5" fmla="*/ 294094 w 588188"/>
              <a:gd name="connsiteY5" fmla="*/ 0 h 1955334"/>
              <a:gd name="connsiteX6" fmla="*/ 400677 w 588188"/>
              <a:gd name="connsiteY6" fmla="*/ 106584 h 1955334"/>
              <a:gd name="connsiteX7" fmla="*/ 347385 w 588188"/>
              <a:gd name="connsiteY7" fmla="*/ 106584 h 1955334"/>
              <a:gd name="connsiteX8" fmla="*/ 347385 w 588188"/>
              <a:gd name="connsiteY8" fmla="*/ 180990 h 1955334"/>
              <a:gd name="connsiteX9" fmla="*/ 353365 w 588188"/>
              <a:gd name="connsiteY9" fmla="*/ 182825 h 1955334"/>
              <a:gd name="connsiteX10" fmla="*/ 588188 w 588188"/>
              <a:gd name="connsiteY10" fmla="*/ 1059984 h 1955334"/>
              <a:gd name="connsiteX11" fmla="*/ 294094 w 588188"/>
              <a:gd name="connsiteY11" fmla="*/ 1955334 h 1955334"/>
              <a:gd name="connsiteX12" fmla="*/ 0 w 588188"/>
              <a:gd name="connsiteY12" fmla="*/ 1059984 h 195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8188" h="1955334">
                <a:moveTo>
                  <a:pt x="0" y="1059984"/>
                </a:moveTo>
                <a:cubicBezTo>
                  <a:pt x="0" y="627307"/>
                  <a:pt x="100810" y="266313"/>
                  <a:pt x="234824" y="182825"/>
                </a:cubicBezTo>
                <a:lnTo>
                  <a:pt x="240802" y="180990"/>
                </a:lnTo>
                <a:lnTo>
                  <a:pt x="240802" y="106584"/>
                </a:lnTo>
                <a:lnTo>
                  <a:pt x="187510" y="106584"/>
                </a:lnTo>
                <a:lnTo>
                  <a:pt x="294094" y="0"/>
                </a:lnTo>
                <a:lnTo>
                  <a:pt x="400677" y="106584"/>
                </a:lnTo>
                <a:lnTo>
                  <a:pt x="347385" y="106584"/>
                </a:lnTo>
                <a:lnTo>
                  <a:pt x="347385" y="180990"/>
                </a:lnTo>
                <a:lnTo>
                  <a:pt x="353365" y="182825"/>
                </a:lnTo>
                <a:cubicBezTo>
                  <a:pt x="487378" y="266313"/>
                  <a:pt x="588188" y="627307"/>
                  <a:pt x="588188" y="1059984"/>
                </a:cubicBezTo>
                <a:cubicBezTo>
                  <a:pt x="588188" y="1554472"/>
                  <a:pt x="456518" y="1955334"/>
                  <a:pt x="294094" y="1955334"/>
                </a:cubicBezTo>
                <a:cubicBezTo>
                  <a:pt x="131670" y="1955334"/>
                  <a:pt x="0" y="1554472"/>
                  <a:pt x="0" y="1059984"/>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t>Original Process Map</a:t>
            </a:r>
          </a:p>
        </p:txBody>
      </p:sp>
      <p:sp>
        <p:nvSpPr>
          <p:cNvPr id="33" name="Arrow: Right 32">
            <a:extLst>
              <a:ext uri="{FF2B5EF4-FFF2-40B4-BE49-F238E27FC236}">
                <a16:creationId xmlns:a16="http://schemas.microsoft.com/office/drawing/2014/main" id="{A958940B-CA00-498A-A812-E040558FF17D}"/>
              </a:ext>
            </a:extLst>
          </p:cNvPr>
          <p:cNvSpPr/>
          <p:nvPr/>
        </p:nvSpPr>
        <p:spPr>
          <a:xfrm>
            <a:off x="2399868" y="1025669"/>
            <a:ext cx="264031" cy="24007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218672-DD43-4C86-8B7A-1E2D30E5B6C7}"/>
                  </a:ext>
                </a:extLst>
              </p:cNvPr>
              <p:cNvSpPr txBox="1"/>
              <p:nvPr/>
            </p:nvSpPr>
            <p:spPr>
              <a:xfrm>
                <a:off x="5930836" y="1828800"/>
                <a:ext cx="1917767" cy="1623906"/>
              </a:xfrm>
              <a:prstGeom prst="rect">
                <a:avLst/>
              </a:prstGeom>
              <a:noFill/>
            </p:spPr>
            <p:txBody>
              <a:bodyPr wrap="square" rtlCol="0">
                <a:spAutoFit/>
              </a:bodyPr>
              <a:lstStyle/>
              <a:p>
                <a:r>
                  <a:rPr lang="en-US" sz="1200" dirty="0"/>
                  <a:t>Defect rate = 34.68%</a:t>
                </a:r>
              </a:p>
              <a:p>
                <a14:m>
                  <m:oMath xmlns:m="http://schemas.openxmlformats.org/officeDocument/2006/math">
                    <m:groupChr>
                      <m:groupChrPr>
                        <m:chr m:val="⇒"/>
                        <m:pos m:val="top"/>
                        <m:ctrlPr>
                          <a:rPr lang="en-US" sz="1200" i="1" smtClean="0">
                            <a:latin typeface="Cambria Math" panose="02040503050406030204" pitchFamily="18" charset="0"/>
                          </a:rPr>
                        </m:ctrlPr>
                      </m:groupChrPr>
                      <m:e/>
                    </m:groupChr>
                    <m:r>
                      <a:rPr lang="en-US" sz="1200" b="0" i="1" smtClean="0">
                        <a:latin typeface="Cambria Math" panose="02040503050406030204" pitchFamily="18" charset="0"/>
                      </a:rPr>
                      <m:t> </m:t>
                    </m:r>
                  </m:oMath>
                </a14:m>
                <a:r>
                  <a:rPr lang="en-US" sz="1200" dirty="0"/>
                  <a:t>967 needed samples </a:t>
                </a:r>
              </a:p>
              <a:p>
                <a:r>
                  <a:rPr lang="en-US" sz="1200" dirty="0"/>
                  <a:t>for 3% margin of error.</a:t>
                </a:r>
              </a:p>
              <a:p>
                <a:endParaRPr lang="en-US" sz="1200" dirty="0"/>
              </a:p>
              <a:p>
                <a:r>
                  <a:rPr lang="en-US" sz="1200" dirty="0"/>
                  <a:t>Regression shows paint, interior color, and month of wholesale constitute 30% of variance in lot life. </a:t>
                </a:r>
              </a:p>
            </p:txBody>
          </p:sp>
        </mc:Choice>
        <mc:Fallback xmlns="">
          <p:sp>
            <p:nvSpPr>
              <p:cNvPr id="51" name="TextBox 50">
                <a:extLst>
                  <a:ext uri="{FF2B5EF4-FFF2-40B4-BE49-F238E27FC236}">
                    <a16:creationId xmlns:a16="http://schemas.microsoft.com/office/drawing/2014/main" id="{7B218672-DD43-4C86-8B7A-1E2D30E5B6C7}"/>
                  </a:ext>
                </a:extLst>
              </p:cNvPr>
              <p:cNvSpPr txBox="1">
                <a:spLocks noRot="1" noChangeAspect="1" noMove="1" noResize="1" noEditPoints="1" noAdjustHandles="1" noChangeArrowheads="1" noChangeShapeType="1" noTextEdit="1"/>
              </p:cNvSpPr>
              <p:nvPr/>
            </p:nvSpPr>
            <p:spPr>
              <a:xfrm>
                <a:off x="5930836" y="1828800"/>
                <a:ext cx="1917767" cy="1623906"/>
              </a:xfrm>
              <a:prstGeom prst="rect">
                <a:avLst/>
              </a:prstGeom>
              <a:blipFill>
                <a:blip r:embed="rId4"/>
                <a:stretch>
                  <a:fillRect l="-4444" r="-317" b="-2256"/>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84FB6E7B-5F4D-489A-8508-F196069A6B71}"/>
              </a:ext>
            </a:extLst>
          </p:cNvPr>
          <p:cNvSpPr txBox="1"/>
          <p:nvPr/>
        </p:nvSpPr>
        <p:spPr>
          <a:xfrm>
            <a:off x="5739298" y="5119917"/>
            <a:ext cx="2018916" cy="400110"/>
          </a:xfrm>
          <a:prstGeom prst="rect">
            <a:avLst/>
          </a:prstGeom>
          <a:noFill/>
        </p:spPr>
        <p:txBody>
          <a:bodyPr wrap="square" rtlCol="0">
            <a:spAutoFit/>
          </a:bodyPr>
          <a:lstStyle/>
          <a:p>
            <a:pPr algn="r"/>
            <a:r>
              <a:rPr lang="en-US" sz="1000" dirty="0"/>
              <a:t>Defect confidence interval</a:t>
            </a:r>
          </a:p>
          <a:p>
            <a:r>
              <a:rPr lang="en-US" sz="1000" dirty="0"/>
              <a:t>Correlation heat map</a:t>
            </a:r>
          </a:p>
        </p:txBody>
      </p:sp>
      <p:pic>
        <p:nvPicPr>
          <p:cNvPr id="5" name="Picture 4">
            <a:extLst>
              <a:ext uri="{FF2B5EF4-FFF2-40B4-BE49-F238E27FC236}">
                <a16:creationId xmlns:a16="http://schemas.microsoft.com/office/drawing/2014/main" id="{EFF1CB07-DD4B-4B36-AE29-599CD84898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2925" y="1730361"/>
            <a:ext cx="2011087" cy="923744"/>
          </a:xfrm>
          <a:prstGeom prst="rect">
            <a:avLst/>
          </a:prstGeom>
        </p:spPr>
      </p:pic>
      <p:sp>
        <p:nvSpPr>
          <p:cNvPr id="23" name="Arrow: Up 22">
            <a:extLst>
              <a:ext uri="{FF2B5EF4-FFF2-40B4-BE49-F238E27FC236}">
                <a16:creationId xmlns:a16="http://schemas.microsoft.com/office/drawing/2014/main" id="{3E87C789-73D4-48E4-8912-FD3FB319B933}"/>
              </a:ext>
            </a:extLst>
          </p:cNvPr>
          <p:cNvSpPr/>
          <p:nvPr/>
        </p:nvSpPr>
        <p:spPr>
          <a:xfrm rot="2592527">
            <a:off x="5069544" y="2568393"/>
            <a:ext cx="213167" cy="4036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30F2F61-A048-42A5-A426-28AC250CA2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1453" y="3439912"/>
            <a:ext cx="1985167" cy="875046"/>
          </a:xfrm>
          <a:prstGeom prst="rect">
            <a:avLst/>
          </a:prstGeom>
        </p:spPr>
      </p:pic>
      <p:sp>
        <p:nvSpPr>
          <p:cNvPr id="64" name="Arrow: Up 63">
            <a:extLst>
              <a:ext uri="{FF2B5EF4-FFF2-40B4-BE49-F238E27FC236}">
                <a16:creationId xmlns:a16="http://schemas.microsoft.com/office/drawing/2014/main" id="{21BDD9F5-8C85-4C9A-AF73-5AB79561D2C9}"/>
              </a:ext>
            </a:extLst>
          </p:cNvPr>
          <p:cNvSpPr/>
          <p:nvPr/>
        </p:nvSpPr>
        <p:spPr>
          <a:xfrm rot="14003196">
            <a:off x="5239998" y="3238552"/>
            <a:ext cx="271630" cy="3692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4377F41-1424-4DF9-87BC-7CF379C227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9584" y="4646259"/>
            <a:ext cx="1916269" cy="1066089"/>
          </a:xfrm>
          <a:prstGeom prst="rect">
            <a:avLst/>
          </a:prstGeom>
        </p:spPr>
      </p:pic>
      <p:pic>
        <p:nvPicPr>
          <p:cNvPr id="19" name="Picture 18">
            <a:extLst>
              <a:ext uri="{FF2B5EF4-FFF2-40B4-BE49-F238E27FC236}">
                <a16:creationId xmlns:a16="http://schemas.microsoft.com/office/drawing/2014/main" id="{3FB43548-9144-4439-BA1C-E41088D95B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3581" y="4838883"/>
            <a:ext cx="1190791" cy="1238423"/>
          </a:xfrm>
          <a:prstGeom prst="rect">
            <a:avLst/>
          </a:prstGeom>
        </p:spPr>
      </p:pic>
      <p:sp>
        <p:nvSpPr>
          <p:cNvPr id="80" name="Freeform: Shape 79">
            <a:extLst>
              <a:ext uri="{FF2B5EF4-FFF2-40B4-BE49-F238E27FC236}">
                <a16:creationId xmlns:a16="http://schemas.microsoft.com/office/drawing/2014/main" id="{F7E8D495-0407-482A-ACB3-5CFBE156E95C}"/>
              </a:ext>
            </a:extLst>
          </p:cNvPr>
          <p:cNvSpPr/>
          <p:nvPr/>
        </p:nvSpPr>
        <p:spPr>
          <a:xfrm rot="5400000" flipH="1">
            <a:off x="4132151" y="4859718"/>
            <a:ext cx="1204146" cy="2418704"/>
          </a:xfrm>
          <a:custGeom>
            <a:avLst/>
            <a:gdLst>
              <a:gd name="connsiteX0" fmla="*/ 1204146 w 1204146"/>
              <a:gd name="connsiteY0" fmla="*/ 287437 h 2524486"/>
              <a:gd name="connsiteX1" fmla="*/ 1132287 w 1204146"/>
              <a:gd name="connsiteY1" fmla="*/ 287437 h 2524486"/>
              <a:gd name="connsiteX2" fmla="*/ 1132286 w 1204146"/>
              <a:gd name="connsiteY2" fmla="*/ 251507 h 2524486"/>
              <a:gd name="connsiteX3" fmla="*/ 880779 w 1204146"/>
              <a:gd name="connsiteY3" fmla="*/ 0 h 2524486"/>
              <a:gd name="connsiteX4" fmla="*/ 514927 w 1204146"/>
              <a:gd name="connsiteY4" fmla="*/ 0 h 2524486"/>
              <a:gd name="connsiteX5" fmla="*/ 263420 w 1204146"/>
              <a:gd name="connsiteY5" fmla="*/ 251507 h 2524486"/>
              <a:gd name="connsiteX6" fmla="*/ 263420 w 1204146"/>
              <a:gd name="connsiteY6" fmla="*/ 400653 h 2524486"/>
              <a:gd name="connsiteX7" fmla="*/ 222697 w 1204146"/>
              <a:gd name="connsiteY7" fmla="*/ 438294 h 2524486"/>
              <a:gd name="connsiteX8" fmla="*/ 0 w 1204146"/>
              <a:gd name="connsiteY8" fmla="*/ 1438728 h 2524486"/>
              <a:gd name="connsiteX9" fmla="*/ 364626 w 1204146"/>
              <a:gd name="connsiteY9" fmla="*/ 2524486 h 2524486"/>
              <a:gd name="connsiteX10" fmla="*/ 729252 w 1204146"/>
              <a:gd name="connsiteY10" fmla="*/ 1438728 h 2524486"/>
              <a:gd name="connsiteX11" fmla="*/ 438111 w 1204146"/>
              <a:gd name="connsiteY11" fmla="*/ 375029 h 2524486"/>
              <a:gd name="connsiteX12" fmla="*/ 407139 w 1204146"/>
              <a:gd name="connsiteY12" fmla="*/ 365732 h 2524486"/>
              <a:gd name="connsiteX13" fmla="*/ 407138 w 1204146"/>
              <a:gd name="connsiteY13" fmla="*/ 251508 h 2524486"/>
              <a:gd name="connsiteX14" fmla="*/ 514927 w 1204146"/>
              <a:gd name="connsiteY14" fmla="*/ 143719 h 2524486"/>
              <a:gd name="connsiteX15" fmla="*/ 880779 w 1204146"/>
              <a:gd name="connsiteY15" fmla="*/ 143718 h 2524486"/>
              <a:gd name="connsiteX16" fmla="*/ 988568 w 1204146"/>
              <a:gd name="connsiteY16" fmla="*/ 251507 h 2524486"/>
              <a:gd name="connsiteX17" fmla="*/ 988568 w 1204146"/>
              <a:gd name="connsiteY17" fmla="*/ 287437 h 2524486"/>
              <a:gd name="connsiteX18" fmla="*/ 916709 w 1204146"/>
              <a:gd name="connsiteY18" fmla="*/ 287437 h 2524486"/>
              <a:gd name="connsiteX19" fmla="*/ 1060428 w 1204146"/>
              <a:gd name="connsiteY19" fmla="*/ 431156 h 252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4146" h="2524486">
                <a:moveTo>
                  <a:pt x="1204146" y="287437"/>
                </a:moveTo>
                <a:lnTo>
                  <a:pt x="1132287" y="287437"/>
                </a:lnTo>
                <a:cubicBezTo>
                  <a:pt x="1132287" y="275460"/>
                  <a:pt x="1132286" y="263484"/>
                  <a:pt x="1132286" y="251507"/>
                </a:cubicBezTo>
                <a:cubicBezTo>
                  <a:pt x="1132286" y="112604"/>
                  <a:pt x="1019682" y="0"/>
                  <a:pt x="880779" y="0"/>
                </a:cubicBezTo>
                <a:lnTo>
                  <a:pt x="514927" y="0"/>
                </a:lnTo>
                <a:cubicBezTo>
                  <a:pt x="376024" y="0"/>
                  <a:pt x="263420" y="112604"/>
                  <a:pt x="263420" y="251507"/>
                </a:cubicBezTo>
                <a:lnTo>
                  <a:pt x="263420" y="400653"/>
                </a:lnTo>
                <a:lnTo>
                  <a:pt x="222697" y="438294"/>
                </a:lnTo>
                <a:cubicBezTo>
                  <a:pt x="91827" y="603121"/>
                  <a:pt x="0" y="988992"/>
                  <a:pt x="0" y="1438728"/>
                </a:cubicBezTo>
                <a:cubicBezTo>
                  <a:pt x="0" y="2038376"/>
                  <a:pt x="163249" y="2524486"/>
                  <a:pt x="364626" y="2524486"/>
                </a:cubicBezTo>
                <a:cubicBezTo>
                  <a:pt x="566003" y="2524486"/>
                  <a:pt x="729252" y="2038376"/>
                  <a:pt x="729252" y="1438728"/>
                </a:cubicBezTo>
                <a:cubicBezTo>
                  <a:pt x="729252" y="914036"/>
                  <a:pt x="604265" y="476272"/>
                  <a:pt x="438111" y="375029"/>
                </a:cubicBezTo>
                <a:lnTo>
                  <a:pt x="407139" y="365732"/>
                </a:lnTo>
                <a:lnTo>
                  <a:pt x="407138" y="251508"/>
                </a:lnTo>
                <a:cubicBezTo>
                  <a:pt x="407138" y="191978"/>
                  <a:pt x="455397" y="143719"/>
                  <a:pt x="514927" y="143719"/>
                </a:cubicBezTo>
                <a:lnTo>
                  <a:pt x="880779" y="143718"/>
                </a:lnTo>
                <a:cubicBezTo>
                  <a:pt x="940309" y="143718"/>
                  <a:pt x="988568" y="191977"/>
                  <a:pt x="988568" y="251507"/>
                </a:cubicBezTo>
                <a:lnTo>
                  <a:pt x="988568" y="287437"/>
                </a:lnTo>
                <a:lnTo>
                  <a:pt x="916709" y="287437"/>
                </a:lnTo>
                <a:lnTo>
                  <a:pt x="1060428" y="43115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vert="vert270" rtlCol="0" anchor="b" anchorCtr="0"/>
          <a:lstStyle/>
          <a:p>
            <a:pPr algn="ctr"/>
            <a:r>
              <a:rPr lang="en-US" dirty="0">
                <a:solidFill>
                  <a:schemeClr val="bg1"/>
                </a:solidFill>
              </a:rPr>
              <a:t>Questions</a:t>
            </a:r>
          </a:p>
          <a:p>
            <a:pPr algn="ctr"/>
            <a:r>
              <a:rPr lang="en-US" dirty="0">
                <a:solidFill>
                  <a:schemeClr val="bg1"/>
                </a:solidFill>
              </a:rPr>
              <a:t>To ask</a:t>
            </a:r>
          </a:p>
        </p:txBody>
      </p:sp>
      <p:pic>
        <p:nvPicPr>
          <p:cNvPr id="73" name="Picture 72">
            <a:extLst>
              <a:ext uri="{FF2B5EF4-FFF2-40B4-BE49-F238E27FC236}">
                <a16:creationId xmlns:a16="http://schemas.microsoft.com/office/drawing/2014/main" id="{9461EC7B-E05F-4DD1-9AE3-1D6C49C5AA0D}"/>
              </a:ext>
            </a:extLst>
          </p:cNvPr>
          <p:cNvPicPr>
            <a:picLocks noChangeAspect="1"/>
          </p:cNvPicPr>
          <p:nvPr/>
        </p:nvPicPr>
        <p:blipFill>
          <a:blip r:embed="rId9"/>
          <a:stretch>
            <a:fillRect/>
          </a:stretch>
        </p:blipFill>
        <p:spPr>
          <a:xfrm>
            <a:off x="5789798" y="4306730"/>
            <a:ext cx="2013706" cy="716081"/>
          </a:xfrm>
          <a:prstGeom prst="rect">
            <a:avLst/>
          </a:prstGeom>
        </p:spPr>
      </p:pic>
      <p:pic>
        <p:nvPicPr>
          <p:cNvPr id="28" name="Picture 27">
            <a:extLst>
              <a:ext uri="{FF2B5EF4-FFF2-40B4-BE49-F238E27FC236}">
                <a16:creationId xmlns:a16="http://schemas.microsoft.com/office/drawing/2014/main" id="{67F4FC9B-EF97-4984-A08B-234018BE00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06551" y="5555420"/>
            <a:ext cx="1667411" cy="1165755"/>
          </a:xfrm>
          <a:prstGeom prst="rect">
            <a:avLst/>
          </a:prstGeom>
        </p:spPr>
      </p:pic>
      <p:sp>
        <p:nvSpPr>
          <p:cNvPr id="60" name="Arrow: Up 59">
            <a:extLst>
              <a:ext uri="{FF2B5EF4-FFF2-40B4-BE49-F238E27FC236}">
                <a16:creationId xmlns:a16="http://schemas.microsoft.com/office/drawing/2014/main" id="{A4E8BB86-8C50-4CA2-9010-431C8C54B2CD}"/>
              </a:ext>
            </a:extLst>
          </p:cNvPr>
          <p:cNvSpPr/>
          <p:nvPr/>
        </p:nvSpPr>
        <p:spPr>
          <a:xfrm rot="11595267">
            <a:off x="6916627" y="5432905"/>
            <a:ext cx="213167" cy="4036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2E32C0C-EBD2-4AB4-A037-F1753645F08E}"/>
              </a:ext>
            </a:extLst>
          </p:cNvPr>
          <p:cNvPicPr>
            <a:picLocks noChangeAspect="1"/>
          </p:cNvPicPr>
          <p:nvPr/>
        </p:nvPicPr>
        <p:blipFill>
          <a:blip r:embed="rId11"/>
          <a:stretch>
            <a:fillRect/>
          </a:stretch>
        </p:blipFill>
        <p:spPr>
          <a:xfrm>
            <a:off x="5940743" y="3439912"/>
            <a:ext cx="1692143" cy="708213"/>
          </a:xfrm>
          <a:prstGeom prst="rect">
            <a:avLst/>
          </a:prstGeom>
        </p:spPr>
      </p:pic>
      <p:sp>
        <p:nvSpPr>
          <p:cNvPr id="59" name="Arrow: Up 58">
            <a:extLst>
              <a:ext uri="{FF2B5EF4-FFF2-40B4-BE49-F238E27FC236}">
                <a16:creationId xmlns:a16="http://schemas.microsoft.com/office/drawing/2014/main" id="{9ACA5537-5C21-4EC6-B91D-C375DE4851E6}"/>
              </a:ext>
            </a:extLst>
          </p:cNvPr>
          <p:cNvSpPr/>
          <p:nvPr/>
        </p:nvSpPr>
        <p:spPr>
          <a:xfrm rot="1800676">
            <a:off x="6169765" y="4865136"/>
            <a:ext cx="213167" cy="4036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row: Up 75">
            <a:extLst>
              <a:ext uri="{FF2B5EF4-FFF2-40B4-BE49-F238E27FC236}">
                <a16:creationId xmlns:a16="http://schemas.microsoft.com/office/drawing/2014/main" id="{FF471963-4FBE-4B99-B55D-71AF58A958C3}"/>
              </a:ext>
            </a:extLst>
          </p:cNvPr>
          <p:cNvSpPr/>
          <p:nvPr/>
        </p:nvSpPr>
        <p:spPr>
          <a:xfrm rot="14003196">
            <a:off x="7288957" y="3238553"/>
            <a:ext cx="271630" cy="3692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60BC3D3-762C-4D61-B4B1-027C3F537470}"/>
              </a:ext>
            </a:extLst>
          </p:cNvPr>
          <p:cNvSpPr txBox="1"/>
          <p:nvPr/>
        </p:nvSpPr>
        <p:spPr>
          <a:xfrm>
            <a:off x="8300571" y="1641376"/>
            <a:ext cx="2154356" cy="2308324"/>
          </a:xfrm>
          <a:prstGeom prst="rect">
            <a:avLst/>
          </a:prstGeom>
          <a:noFill/>
        </p:spPr>
        <p:txBody>
          <a:bodyPr wrap="square" rtlCol="0">
            <a:spAutoFit/>
          </a:bodyPr>
          <a:lstStyle/>
          <a:p>
            <a:r>
              <a:rPr lang="en-US" sz="1200" dirty="0"/>
              <a:t>Unfortunately, only month of wholesale was determined to truly influence lot life, something we have no control over.</a:t>
            </a:r>
          </a:p>
          <a:p>
            <a:endParaRPr lang="en-US" sz="1200" dirty="0"/>
          </a:p>
          <a:p>
            <a:r>
              <a:rPr lang="en-US" sz="1200" dirty="0"/>
              <a:t>However, we could still consider option configurations on the vehicles to see if certain packages and/or accessories contribute, which we suspect they do.</a:t>
            </a:r>
          </a:p>
        </p:txBody>
      </p:sp>
      <p:sp>
        <p:nvSpPr>
          <p:cNvPr id="63" name="TextBox 62">
            <a:extLst>
              <a:ext uri="{FF2B5EF4-FFF2-40B4-BE49-F238E27FC236}">
                <a16:creationId xmlns:a16="http://schemas.microsoft.com/office/drawing/2014/main" id="{E1EC022A-A558-463F-9B32-7D113B6505B1}"/>
              </a:ext>
            </a:extLst>
          </p:cNvPr>
          <p:cNvSpPr txBox="1"/>
          <p:nvPr/>
        </p:nvSpPr>
        <p:spPr>
          <a:xfrm>
            <a:off x="8309911" y="4228157"/>
            <a:ext cx="2292057" cy="2677656"/>
          </a:xfrm>
          <a:prstGeom prst="rect">
            <a:avLst/>
          </a:prstGeom>
          <a:noFill/>
        </p:spPr>
        <p:txBody>
          <a:bodyPr wrap="square" rtlCol="0">
            <a:spAutoFit/>
          </a:bodyPr>
          <a:lstStyle/>
          <a:p>
            <a:r>
              <a:rPr lang="en-US" sz="1200" dirty="0"/>
              <a:t>Re-assess in six months to 1 year based on new ordering methodology (if we had results on which to base it).</a:t>
            </a:r>
          </a:p>
          <a:p>
            <a:endParaRPr lang="en-US" sz="1200" dirty="0"/>
          </a:p>
          <a:p>
            <a:r>
              <a:rPr lang="en-US" sz="1200" dirty="0"/>
              <a:t>Methodology would have to be easily changeable in order to adapt to new models, paints, body style changes, and client desires.</a:t>
            </a:r>
          </a:p>
          <a:p>
            <a:endParaRPr lang="en-US" sz="1200" dirty="0"/>
          </a:p>
          <a:p>
            <a:r>
              <a:rPr lang="en-US" sz="1200" dirty="0"/>
              <a:t>Reducing number of defects by 30 will achieve 25% lot life reduction, adjusted </a:t>
            </a:r>
            <a:r>
              <a:rPr lang="en-US" sz="1200" b="1" dirty="0"/>
              <a:t>SQL of 2.25</a:t>
            </a:r>
            <a:r>
              <a:rPr lang="en-US" sz="1200"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53" grpId="0" animBg="1"/>
      <p:bldP spid="72" grpId="0" animBg="1"/>
      <p:bldP spid="23" grpId="0" animBg="1"/>
      <p:bldP spid="64" grpId="0" animBg="1"/>
      <p:bldP spid="80" grpId="0" animBg="1"/>
      <p:bldP spid="60" grpId="0" animBg="1"/>
      <p:bldP spid="59" grpId="0" animBg="1"/>
      <p:bldP spid="7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7000">
              <a:schemeClr val="accent3">
                <a:lumMod val="95000"/>
                <a:lumOff val="5000"/>
              </a:schemeClr>
            </a:gs>
            <a:gs pos="100000">
              <a:schemeClr val="bg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5E0779A1-118A-4B91-8481-941EF09C24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7528" y="2807008"/>
            <a:ext cx="1664208" cy="1714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F2960D01-C82B-4C44-ACB1-003475993C4C}"/>
              </a:ext>
            </a:extLst>
          </p:cNvPr>
          <p:cNvPicPr>
            <a:picLocks noChangeAspect="1"/>
          </p:cNvPicPr>
          <p:nvPr/>
        </p:nvPicPr>
        <p:blipFill>
          <a:blip r:embed="rId4">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 name="Text Box 16">
            <a:extLst>
              <a:ext uri="{FF2B5EF4-FFF2-40B4-BE49-F238E27FC236}">
                <a16:creationId xmlns:a16="http://schemas.microsoft.com/office/drawing/2014/main" id="{8FA654D2-0D64-440F-8C7A-9BDDD522B316}"/>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031985DB-16E6-47C3-9729-E214500CA411}"/>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sp>
        <p:nvSpPr>
          <p:cNvPr id="19" name="Speech Bubble: Oval 18">
            <a:extLst>
              <a:ext uri="{FF2B5EF4-FFF2-40B4-BE49-F238E27FC236}">
                <a16:creationId xmlns:a16="http://schemas.microsoft.com/office/drawing/2014/main" id="{03DAB21A-5085-4663-A0AF-B3C7165A3920}"/>
              </a:ext>
            </a:extLst>
          </p:cNvPr>
          <p:cNvSpPr/>
          <p:nvPr/>
        </p:nvSpPr>
        <p:spPr>
          <a:xfrm>
            <a:off x="2483828" y="932597"/>
            <a:ext cx="6226472" cy="187474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That’s all we’ve got for you. Click me to end.</a:t>
            </a:r>
          </a:p>
        </p:txBody>
      </p:sp>
      <p:sp>
        <p:nvSpPr>
          <p:cNvPr id="20" name="Rectangle 19">
            <a:extLst>
              <a:ext uri="{FF2B5EF4-FFF2-40B4-BE49-F238E27FC236}">
                <a16:creationId xmlns:a16="http://schemas.microsoft.com/office/drawing/2014/main" id="{517A411E-B630-44C0-B148-EC5872F1DEB6}"/>
              </a:ext>
            </a:extLst>
          </p:cNvPr>
          <p:cNvSpPr/>
          <p:nvPr/>
        </p:nvSpPr>
        <p:spPr>
          <a:xfrm>
            <a:off x="4511275" y="6161087"/>
            <a:ext cx="1298448" cy="396875"/>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sp>
        <p:nvSpPr>
          <p:cNvPr id="24" name="Rectangle 23">
            <a:extLst>
              <a:ext uri="{FF2B5EF4-FFF2-40B4-BE49-F238E27FC236}">
                <a16:creationId xmlns:a16="http://schemas.microsoft.com/office/drawing/2014/main" id="{3499C581-82CC-4174-95D2-E59E44B006BA}"/>
              </a:ext>
            </a:extLst>
          </p:cNvPr>
          <p:cNvSpPr/>
          <p:nvPr/>
        </p:nvSpPr>
        <p:spPr>
          <a:xfrm>
            <a:off x="5806674" y="6161087"/>
            <a:ext cx="1298448" cy="396875"/>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Define</a:t>
            </a:r>
          </a:p>
        </p:txBody>
      </p:sp>
      <p:sp>
        <p:nvSpPr>
          <p:cNvPr id="25" name="Rectangle 24">
            <a:extLst>
              <a:ext uri="{FF2B5EF4-FFF2-40B4-BE49-F238E27FC236}">
                <a16:creationId xmlns:a16="http://schemas.microsoft.com/office/drawing/2014/main" id="{E0A36A2E-8884-4B65-94A6-85465B77F0C1}"/>
              </a:ext>
            </a:extLst>
          </p:cNvPr>
          <p:cNvSpPr/>
          <p:nvPr/>
        </p:nvSpPr>
        <p:spPr>
          <a:xfrm>
            <a:off x="3215876" y="6161087"/>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26" name="Rectangle 25">
            <a:extLst>
              <a:ext uri="{FF2B5EF4-FFF2-40B4-BE49-F238E27FC236}">
                <a16:creationId xmlns:a16="http://schemas.microsoft.com/office/drawing/2014/main" id="{205EF221-EA9A-4EA0-BAC6-45C028C0601D}"/>
              </a:ext>
            </a:extLst>
          </p:cNvPr>
          <p:cNvSpPr/>
          <p:nvPr/>
        </p:nvSpPr>
        <p:spPr>
          <a:xfrm>
            <a:off x="1926572" y="6164770"/>
            <a:ext cx="1289304" cy="393192"/>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27" name="Rectangle 26">
            <a:extLst>
              <a:ext uri="{FF2B5EF4-FFF2-40B4-BE49-F238E27FC236}">
                <a16:creationId xmlns:a16="http://schemas.microsoft.com/office/drawing/2014/main" id="{4D99D7EF-3C4A-4C6F-A26D-F7BA88645496}"/>
              </a:ext>
            </a:extLst>
          </p:cNvPr>
          <p:cNvSpPr/>
          <p:nvPr/>
        </p:nvSpPr>
        <p:spPr>
          <a:xfrm>
            <a:off x="631173" y="6168453"/>
            <a:ext cx="1289304" cy="393192"/>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80CB02AE-A6B8-47CF-8141-A4354CC6AC68}"/>
                  </a:ext>
                </a:extLst>
              </p:cNvPr>
              <p:cNvGraphicFramePr>
                <a:graphicFrameLocks noChangeAspect="1"/>
              </p:cNvGraphicFramePr>
              <p:nvPr>
                <p:extLst>
                  <p:ext uri="{D42A27DB-BD31-4B8C-83A1-F6EECF244321}">
                    <p14:modId xmlns:p14="http://schemas.microsoft.com/office/powerpoint/2010/main" val="130268546"/>
                  </p:ext>
                </p:extLst>
              </p:nvPr>
            </p:nvGraphicFramePr>
            <p:xfrm>
              <a:off x="3215876" y="2807339"/>
              <a:ext cx="1665860" cy="1714500"/>
            </p:xfrm>
            <a:graphic>
              <a:graphicData uri="http://schemas.microsoft.com/office/powerpoint/2016/slidezoom">
                <pslz:sldZm>
                  <pslz:sldZmObj sldId="301" cId="1712454341">
                    <pslz:zmPr id="{BE60D899-063C-440E-A730-B0A060FCBFD6}" returnToParent="0" imageType="cover">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665860" cy="1714500"/>
                        </a:xfrm>
                        <a:prstGeom prst="rect">
                          <a:avLst/>
                        </a:prstGeom>
                        <a:ln w="3175">
                          <a:noFill/>
                        </a:ln>
                      </p166:spPr>
                    </pslz:zmPr>
                  </pslz:sldZmObj>
                </pslz:sldZm>
              </a:graphicData>
            </a:graphic>
          </p:graphicFrame>
        </mc:Choice>
        <mc:Fallback xmlns="">
          <p:pic>
            <p:nvPicPr>
              <p:cNvPr id="3" name="Slide Zoom 2">
                <a:hlinkClick r:id="rId6" action="ppaction://hlinksldjump"/>
                <a:extLst>
                  <a:ext uri="{FF2B5EF4-FFF2-40B4-BE49-F238E27FC236}">
                    <a16:creationId xmlns:a16="http://schemas.microsoft.com/office/drawing/2014/main" id="{80CB02AE-A6B8-47CF-8141-A4354CC6AC68}"/>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215876" y="2807339"/>
                <a:ext cx="1665860" cy="1714500"/>
              </a:xfrm>
              <a:prstGeom prst="rect">
                <a:avLst/>
              </a:prstGeom>
              <a:ln w="3175">
                <a:noFill/>
              </a:ln>
            </p:spPr>
          </p:pic>
        </mc:Fallback>
      </mc:AlternateContent>
    </p:spTree>
    <p:extLst>
      <p:ext uri="{BB962C8B-B14F-4D97-AF65-F5344CB8AC3E}">
        <p14:creationId xmlns:p14="http://schemas.microsoft.com/office/powerpoint/2010/main" val="15486997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944B04-AB63-4564-A1ED-B05B2F5316B3}"/>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804E7C26-0191-4708-9142-CDD9D348AC91}"/>
                  </a:ext>
                </a:extLst>
              </p:cNvPr>
              <p:cNvGraphicFramePr>
                <a:graphicFrameLocks noChangeAspect="1"/>
              </p:cNvGraphicFramePr>
              <p:nvPr>
                <p:extLst>
                  <p:ext uri="{D42A27DB-BD31-4B8C-83A1-F6EECF244321}">
                    <p14:modId xmlns:p14="http://schemas.microsoft.com/office/powerpoint/2010/main" val="958599693"/>
                  </p:ext>
                </p:extLst>
              </p:nvPr>
            </p:nvGraphicFramePr>
            <p:xfrm>
              <a:off x="523291" y="5692454"/>
              <a:ext cx="832104" cy="856400"/>
            </p:xfrm>
            <a:graphic>
              <a:graphicData uri="http://schemas.microsoft.com/office/powerpoint/2016/sectionzoom">
                <psez:sectionZm>
                  <psez:sectionZmObj sectionId="{8D8DE743-A8A4-46B5-9269-9626A2973180}">
                    <psez:zmPr id="{5D332033-20E2-4376-9CB0-1E1B57B40DA6}" returnToParent="0" imageType="cover" transitionDur="5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804E7C26-0191-4708-9142-CDD9D348AC9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523291" y="5692454"/>
                <a:ext cx="832104" cy="856400"/>
              </a:xfrm>
              <a:prstGeom prst="rect">
                <a:avLst/>
              </a:prstGeom>
              <a:ln w="3175">
                <a:noFill/>
              </a:ln>
            </p:spPr>
          </p:pic>
        </mc:Fallback>
      </mc:AlternateContent>
      <p:sp>
        <p:nvSpPr>
          <p:cNvPr id="4" name="Speech Bubble: Oval 3">
            <a:extLst>
              <a:ext uri="{FF2B5EF4-FFF2-40B4-BE49-F238E27FC236}">
                <a16:creationId xmlns:a16="http://schemas.microsoft.com/office/drawing/2014/main" id="{9511097C-7569-4EE7-BB4F-DF9DDDFB4A1B}"/>
              </a:ext>
            </a:extLst>
          </p:cNvPr>
          <p:cNvSpPr/>
          <p:nvPr/>
        </p:nvSpPr>
        <p:spPr>
          <a:xfrm>
            <a:off x="273122" y="5227454"/>
            <a:ext cx="2823937" cy="56042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return.</a:t>
            </a:r>
          </a:p>
        </p:txBody>
      </p:sp>
      <p:sp>
        <p:nvSpPr>
          <p:cNvPr id="8" name="Rectangle 7">
            <a:extLst>
              <a:ext uri="{FF2B5EF4-FFF2-40B4-BE49-F238E27FC236}">
                <a16:creationId xmlns:a16="http://schemas.microsoft.com/office/drawing/2014/main" id="{E81479C2-8B70-4CB4-9E99-B540DF6880BB}"/>
              </a:ext>
            </a:extLst>
          </p:cNvPr>
          <p:cNvSpPr/>
          <p:nvPr/>
        </p:nvSpPr>
        <p:spPr>
          <a:xfrm>
            <a:off x="8929059" y="213695"/>
            <a:ext cx="2879470" cy="1159180"/>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The problem</a:t>
            </a:r>
          </a:p>
          <a:p>
            <a:r>
              <a:rPr lang="en-US" sz="1000" b="1" dirty="0"/>
              <a:t>(hopefully the only boring slide)</a:t>
            </a:r>
          </a:p>
        </p:txBody>
      </p:sp>
      <p:sp>
        <p:nvSpPr>
          <p:cNvPr id="9" name="TextBox 8">
            <a:extLst>
              <a:ext uri="{FF2B5EF4-FFF2-40B4-BE49-F238E27FC236}">
                <a16:creationId xmlns:a16="http://schemas.microsoft.com/office/drawing/2014/main" id="{3F095FF1-3839-4EF6-8C79-84B4AA01BC68}"/>
              </a:ext>
            </a:extLst>
          </p:cNvPr>
          <p:cNvSpPr txBox="1"/>
          <p:nvPr/>
        </p:nvSpPr>
        <p:spPr>
          <a:xfrm>
            <a:off x="383471" y="423953"/>
            <a:ext cx="6820249" cy="4524315"/>
          </a:xfrm>
          <a:prstGeom prst="rect">
            <a:avLst/>
          </a:prstGeom>
          <a:noFill/>
        </p:spPr>
        <p:txBody>
          <a:bodyPr wrap="square" rtlCol="0">
            <a:spAutoFit/>
          </a:bodyPr>
          <a:lstStyle/>
          <a:p>
            <a:r>
              <a:rPr lang="en-US" b="1" dirty="0"/>
              <a:t>What contributes to how fast a car will sell? Is it the model? Paint and interior color or combination thereof? Is it certain options? How about when the car arrives to the dealership?</a:t>
            </a:r>
          </a:p>
          <a:p>
            <a:endParaRPr lang="en-US" b="1" dirty="0"/>
          </a:p>
          <a:p>
            <a:r>
              <a:rPr lang="en-US" b="1" dirty="0"/>
              <a:t>If we can determine what factors really influence how quickly a car sells then we can change the methodology and process we use for configuring vehicles to have more “desirable” and faster selling units. This will have two major impacts on the business:</a:t>
            </a:r>
          </a:p>
          <a:p>
            <a:endParaRPr lang="en-US" b="1" dirty="0"/>
          </a:p>
          <a:p>
            <a:r>
              <a:rPr lang="en-US" b="1" dirty="0"/>
              <a:t>	1) Cars selling faster reduces floorplan costs*</a:t>
            </a:r>
          </a:p>
          <a:p>
            <a:r>
              <a:rPr lang="en-US" b="1" dirty="0"/>
              <a:t>	2) Having more “desirable” cars in stock will reduce the 	number of dealer trades we have to do, which can cost 	anywhere from $600 to well over $2,000 each time 	(depending on location).</a:t>
            </a:r>
          </a:p>
          <a:p>
            <a:endParaRPr lang="en-US" b="1" dirty="0"/>
          </a:p>
          <a:p>
            <a:r>
              <a:rPr lang="en-US" b="1" dirty="0"/>
              <a:t>So what is the plan? Click the Mercedes Star to reveal…</a:t>
            </a:r>
          </a:p>
        </p:txBody>
      </p:sp>
      <p:sp>
        <p:nvSpPr>
          <p:cNvPr id="10" name="TextBox 9">
            <a:extLst>
              <a:ext uri="{FF2B5EF4-FFF2-40B4-BE49-F238E27FC236}">
                <a16:creationId xmlns:a16="http://schemas.microsoft.com/office/drawing/2014/main" id="{567F50A4-B4A4-415C-9B9E-71077CF8556B}"/>
              </a:ext>
            </a:extLst>
          </p:cNvPr>
          <p:cNvSpPr txBox="1"/>
          <p:nvPr/>
        </p:nvSpPr>
        <p:spPr>
          <a:xfrm>
            <a:off x="2323750" y="6274973"/>
            <a:ext cx="8263156" cy="276999"/>
          </a:xfrm>
          <a:prstGeom prst="rect">
            <a:avLst/>
          </a:prstGeom>
          <a:noFill/>
        </p:spPr>
        <p:txBody>
          <a:bodyPr wrap="square" rtlCol="0">
            <a:spAutoFit/>
          </a:bodyPr>
          <a:lstStyle/>
          <a:p>
            <a:r>
              <a:rPr lang="en-US" sz="1200" b="1" dirty="0"/>
              <a:t>* Floorplan is the revolving credit line dealerships use to purchase new car inventory. Cars that sit accrue more interest.</a:t>
            </a:r>
          </a:p>
        </p:txBody>
      </p:sp>
      <p:sp>
        <p:nvSpPr>
          <p:cNvPr id="13" name="Rectangle 12">
            <a:extLst>
              <a:ext uri="{FF2B5EF4-FFF2-40B4-BE49-F238E27FC236}">
                <a16:creationId xmlns:a16="http://schemas.microsoft.com/office/drawing/2014/main" id="{A6FB5EBC-777A-480D-BDE0-C37D8416DF17}"/>
              </a:ext>
            </a:extLst>
          </p:cNvPr>
          <p:cNvSpPr/>
          <p:nvPr/>
        </p:nvSpPr>
        <p:spPr>
          <a:xfrm>
            <a:off x="7203721" y="2244744"/>
            <a:ext cx="4433756" cy="1579180"/>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How do we change our vehicle configuration process and methodology to order “better cars” and reduce the average lot life of our inventory by 25%?</a:t>
            </a:r>
          </a:p>
        </p:txBody>
      </p:sp>
      <p:pic>
        <p:nvPicPr>
          <p:cNvPr id="16" name="Picture 15">
            <a:extLst>
              <a:ext uri="{FF2B5EF4-FFF2-40B4-BE49-F238E27FC236}">
                <a16:creationId xmlns:a16="http://schemas.microsoft.com/office/drawing/2014/main" id="{BD45A52E-7E22-47BD-9386-407A482E2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332706"/>
            <a:ext cx="1782008" cy="1787948"/>
          </a:xfrm>
          <a:prstGeom prst="rect">
            <a:avLst/>
          </a:prstGeom>
        </p:spPr>
      </p:pic>
    </p:spTree>
    <p:extLst>
      <p:ext uri="{BB962C8B-B14F-4D97-AF65-F5344CB8AC3E}">
        <p14:creationId xmlns:p14="http://schemas.microsoft.com/office/powerpoint/2010/main" val="3339386305"/>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nextCondLst>
                <p:cond evt="onClick" delay="0">
                  <p:tgtEl>
                    <p:spTgt spid="16"/>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37C802-B001-49AF-9D74-897161573F13}"/>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pic>
        <p:nvPicPr>
          <p:cNvPr id="6" name="Picture 5">
            <a:extLst>
              <a:ext uri="{FF2B5EF4-FFF2-40B4-BE49-F238E27FC236}">
                <a16:creationId xmlns:a16="http://schemas.microsoft.com/office/drawing/2014/main" id="{9FE6A0E9-CCE5-4D3E-BA9F-B104CCBDC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195"/>
            <a:ext cx="3109229" cy="1237595"/>
          </a:xfrm>
          <a:prstGeom prst="rect">
            <a:avLst/>
          </a:prstGeom>
        </p:spPr>
      </p:pic>
      <p:pic>
        <p:nvPicPr>
          <p:cNvPr id="7" name="Picture 6">
            <a:extLst>
              <a:ext uri="{FF2B5EF4-FFF2-40B4-BE49-F238E27FC236}">
                <a16:creationId xmlns:a16="http://schemas.microsoft.com/office/drawing/2014/main" id="{8E569CF3-62BD-4AB7-A598-E8D599649561}"/>
              </a:ext>
            </a:extLst>
          </p:cNvPr>
          <p:cNvPicPr>
            <a:picLocks noChangeAspect="1"/>
          </p:cNvPicPr>
          <p:nvPr/>
        </p:nvPicPr>
        <p:blipFill>
          <a:blip r:embed="rId4"/>
          <a:stretch>
            <a:fillRect/>
          </a:stretch>
        </p:blipFill>
        <p:spPr>
          <a:xfrm>
            <a:off x="4921688" y="110052"/>
            <a:ext cx="6438711" cy="6707768"/>
          </a:xfrm>
          <a:prstGeom prst="rect">
            <a:avLst/>
          </a:prstGeom>
        </p:spPr>
      </p:pic>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3A1A2F11-1E6D-436F-BD6F-436A679D3ABF}"/>
                  </a:ext>
                </a:extLst>
              </p:cNvPr>
              <p:cNvGraphicFramePr>
                <a:graphicFrameLocks noChangeAspect="1"/>
              </p:cNvGraphicFramePr>
              <p:nvPr>
                <p:extLst>
                  <p:ext uri="{D42A27DB-BD31-4B8C-83A1-F6EECF244321}">
                    <p14:modId xmlns:p14="http://schemas.microsoft.com/office/powerpoint/2010/main" val="4024248874"/>
                  </p:ext>
                </p:extLst>
              </p:nvPr>
            </p:nvGraphicFramePr>
            <p:xfrm>
              <a:off x="330344" y="5917413"/>
              <a:ext cx="832104" cy="856400"/>
            </p:xfrm>
            <a:graphic>
              <a:graphicData uri="http://schemas.microsoft.com/office/powerpoint/2016/sectionzoom">
                <psez:sectionZm>
                  <psez:sectionZmObj sectionId="{8D8DE743-A8A4-46B5-9269-9626A2973180}">
                    <psez:zmPr id="{5D332033-20E2-4376-9CB0-1E1B57B40DA6}" returnToParent="0" imageType="cover" transitionDur="5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8" name="Section Zoom 7">
                <a:hlinkClick r:id="rId6" action="ppaction://hlinksldjump"/>
                <a:extLst>
                  <a:ext uri="{FF2B5EF4-FFF2-40B4-BE49-F238E27FC236}">
                    <a16:creationId xmlns:a16="http://schemas.microsoft.com/office/drawing/2014/main" id="{3A1A2F11-1E6D-436F-BD6F-436A679D3AB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30344" y="5917413"/>
                <a:ext cx="832104" cy="856400"/>
              </a:xfrm>
              <a:prstGeom prst="rect">
                <a:avLst/>
              </a:prstGeom>
              <a:ln w="3175">
                <a:noFill/>
              </a:ln>
            </p:spPr>
          </p:pic>
        </mc:Fallback>
      </mc:AlternateContent>
      <p:sp>
        <p:nvSpPr>
          <p:cNvPr id="4" name="Speech Bubble: Oval 3">
            <a:extLst>
              <a:ext uri="{FF2B5EF4-FFF2-40B4-BE49-F238E27FC236}">
                <a16:creationId xmlns:a16="http://schemas.microsoft.com/office/drawing/2014/main" id="{44061017-1EE3-4BE8-BDB1-00E099781D64}"/>
              </a:ext>
            </a:extLst>
          </p:cNvPr>
          <p:cNvSpPr/>
          <p:nvPr/>
        </p:nvSpPr>
        <p:spPr>
          <a:xfrm>
            <a:off x="116586" y="5465629"/>
            <a:ext cx="2823937" cy="56042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return.</a:t>
            </a:r>
          </a:p>
        </p:txBody>
      </p:sp>
      <p:sp>
        <p:nvSpPr>
          <p:cNvPr id="2" name="TextBox 1">
            <a:extLst>
              <a:ext uri="{FF2B5EF4-FFF2-40B4-BE49-F238E27FC236}">
                <a16:creationId xmlns:a16="http://schemas.microsoft.com/office/drawing/2014/main" id="{8DBB55D4-FB99-4721-B4D6-A15CD531C422}"/>
              </a:ext>
            </a:extLst>
          </p:cNvPr>
          <p:cNvSpPr txBox="1"/>
          <p:nvPr/>
        </p:nvSpPr>
        <p:spPr>
          <a:xfrm>
            <a:off x="306215" y="2229035"/>
            <a:ext cx="4282564" cy="2862322"/>
          </a:xfrm>
          <a:prstGeom prst="rect">
            <a:avLst/>
          </a:prstGeom>
          <a:noFill/>
        </p:spPr>
        <p:txBody>
          <a:bodyPr wrap="square" rtlCol="0">
            <a:spAutoFit/>
          </a:bodyPr>
          <a:lstStyle/>
          <a:p>
            <a:r>
              <a:rPr lang="en-US" b="1" dirty="0"/>
              <a:t>This is the entire process, from our end, to order new car inventory. Things we have no control over:</a:t>
            </a:r>
          </a:p>
          <a:p>
            <a:endParaRPr lang="en-US" b="1" dirty="0"/>
          </a:p>
          <a:p>
            <a:pPr marL="342900" indent="-342900">
              <a:buAutoNum type="arabicParenR"/>
            </a:pPr>
            <a:r>
              <a:rPr lang="en-US" b="1" dirty="0"/>
              <a:t>When order banks open</a:t>
            </a:r>
          </a:p>
          <a:p>
            <a:pPr marL="342900" indent="-342900">
              <a:buAutoNum type="arabicParenR"/>
            </a:pPr>
            <a:r>
              <a:rPr lang="en-US" b="1" dirty="0"/>
              <a:t>Allocation – sales volume indirectly impacts our allocation</a:t>
            </a:r>
          </a:p>
          <a:p>
            <a:pPr marL="342900" indent="-342900">
              <a:buAutoNum type="arabicParenR"/>
            </a:pPr>
            <a:r>
              <a:rPr lang="en-US" b="1" dirty="0"/>
              <a:t>Production dates (obviously)</a:t>
            </a:r>
          </a:p>
          <a:p>
            <a:pPr marL="342900" indent="-342900">
              <a:buAutoNum type="arabicParenR"/>
            </a:pPr>
            <a:r>
              <a:rPr lang="en-US" b="1" dirty="0"/>
              <a:t>Option constraints due to supply issues</a:t>
            </a:r>
          </a:p>
          <a:p>
            <a:pPr marL="342900" indent="-342900">
              <a:buAutoNum type="arabicParenR"/>
            </a:pPr>
            <a:r>
              <a:rPr lang="en-US" b="1" dirty="0"/>
              <a:t>When configurations lock in place</a:t>
            </a:r>
          </a:p>
        </p:txBody>
      </p:sp>
    </p:spTree>
    <p:extLst>
      <p:ext uri="{BB962C8B-B14F-4D97-AF65-F5344CB8AC3E}">
        <p14:creationId xmlns:p14="http://schemas.microsoft.com/office/powerpoint/2010/main" val="284991835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0AF43D3-3E2A-4FEB-996B-E3854570FBC7}"/>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B0A76C34-BCF5-4538-8865-A88312ACD962}"/>
                  </a:ext>
                </a:extLst>
              </p:cNvPr>
              <p:cNvGraphicFramePr>
                <a:graphicFrameLocks noChangeAspect="1"/>
              </p:cNvGraphicFramePr>
              <p:nvPr>
                <p:extLst>
                  <p:ext uri="{D42A27DB-BD31-4B8C-83A1-F6EECF244321}">
                    <p14:modId xmlns:p14="http://schemas.microsoft.com/office/powerpoint/2010/main" val="1978522164"/>
                  </p:ext>
                </p:extLst>
              </p:nvPr>
            </p:nvGraphicFramePr>
            <p:xfrm>
              <a:off x="9440788" y="5767955"/>
              <a:ext cx="832104" cy="856400"/>
            </p:xfrm>
            <a:graphic>
              <a:graphicData uri="http://schemas.microsoft.com/office/powerpoint/2016/sectionzoom">
                <psez:sectionZm>
                  <psez:sectionZmObj sectionId="{8D8DE743-A8A4-46B5-9269-9626A2973180}">
                    <psez:zmPr id="{5D332033-20E2-4376-9CB0-1E1B57B40DA6}" returnToParent="0" imageType="cover" transitionDur="5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5" name="Section Zoom 4">
                <a:hlinkClick r:id="rId4" action="ppaction://hlinksldjump"/>
                <a:extLst>
                  <a:ext uri="{FF2B5EF4-FFF2-40B4-BE49-F238E27FC236}">
                    <a16:creationId xmlns:a16="http://schemas.microsoft.com/office/drawing/2014/main" id="{B0A76C34-BCF5-4538-8865-A88312ACD962}"/>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9440788" y="5767955"/>
                <a:ext cx="832104" cy="856400"/>
              </a:xfrm>
              <a:prstGeom prst="rect">
                <a:avLst/>
              </a:prstGeom>
              <a:ln w="3175">
                <a:noFill/>
              </a:ln>
            </p:spPr>
          </p:pic>
        </mc:Fallback>
      </mc:AlternateContent>
      <p:sp>
        <p:nvSpPr>
          <p:cNvPr id="4" name="Speech Bubble: Oval 3">
            <a:extLst>
              <a:ext uri="{FF2B5EF4-FFF2-40B4-BE49-F238E27FC236}">
                <a16:creationId xmlns:a16="http://schemas.microsoft.com/office/drawing/2014/main" id="{D45E9339-3485-4230-8C0B-92B5BEF540F2}"/>
              </a:ext>
            </a:extLst>
          </p:cNvPr>
          <p:cNvSpPr/>
          <p:nvPr/>
        </p:nvSpPr>
        <p:spPr>
          <a:xfrm>
            <a:off x="9185085" y="5313994"/>
            <a:ext cx="2823937" cy="56042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return.</a:t>
            </a:r>
          </a:p>
        </p:txBody>
      </p:sp>
      <p:sp>
        <p:nvSpPr>
          <p:cNvPr id="8" name="Rectangle 7">
            <a:extLst>
              <a:ext uri="{FF2B5EF4-FFF2-40B4-BE49-F238E27FC236}">
                <a16:creationId xmlns:a16="http://schemas.microsoft.com/office/drawing/2014/main" id="{25C8DA2C-009E-4B68-9A86-AE129FACC6B6}"/>
              </a:ext>
            </a:extLst>
          </p:cNvPr>
          <p:cNvSpPr/>
          <p:nvPr/>
        </p:nvSpPr>
        <p:spPr>
          <a:xfrm>
            <a:off x="8929059" y="213695"/>
            <a:ext cx="2879470" cy="1159180"/>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ym typeface="Symbol" panose="05050102010706020507" pitchFamily="18" charset="2"/>
              </a:rPr>
              <a:t>Defects</a:t>
            </a:r>
          </a:p>
          <a:p>
            <a:pPr algn="ctr"/>
            <a:r>
              <a:rPr lang="en-US" sz="1000" b="1" dirty="0"/>
              <a:t>(this one may not be very exciting either)</a:t>
            </a:r>
          </a:p>
        </p:txBody>
      </p:sp>
      <p:sp>
        <p:nvSpPr>
          <p:cNvPr id="9" name="TextBox 8">
            <a:extLst>
              <a:ext uri="{FF2B5EF4-FFF2-40B4-BE49-F238E27FC236}">
                <a16:creationId xmlns:a16="http://schemas.microsoft.com/office/drawing/2014/main" id="{FDBF8CBB-720D-4C77-B1B1-81043BA186CE}"/>
              </a:ext>
            </a:extLst>
          </p:cNvPr>
          <p:cNvSpPr txBox="1"/>
          <p:nvPr/>
        </p:nvSpPr>
        <p:spPr>
          <a:xfrm>
            <a:off x="637563" y="796954"/>
            <a:ext cx="5838738" cy="2308324"/>
          </a:xfrm>
          <a:prstGeom prst="rect">
            <a:avLst/>
          </a:prstGeom>
          <a:noFill/>
        </p:spPr>
        <p:txBody>
          <a:bodyPr wrap="square" rtlCol="0">
            <a:spAutoFit/>
          </a:bodyPr>
          <a:lstStyle/>
          <a:p>
            <a:r>
              <a:rPr lang="en-US" b="1" dirty="0"/>
              <a:t>For any vehicle, we shall call the number of days between its wholesale date and sale date its </a:t>
            </a:r>
            <a:r>
              <a:rPr lang="en-US" b="1" i="1" dirty="0"/>
              <a:t>lot life</a:t>
            </a:r>
            <a:r>
              <a:rPr lang="en-US" b="1" dirty="0"/>
              <a:t>. Define a defect to be any vehicle with lot life greater than 90 days. </a:t>
            </a:r>
          </a:p>
          <a:p>
            <a:endParaRPr lang="en-US" b="1" i="1" dirty="0"/>
          </a:p>
          <a:p>
            <a:r>
              <a:rPr lang="en-US" b="1" dirty="0"/>
              <a:t>We sold 249 cars YTD as of July 31 (NOT including dealer trades and client orders), with 86 defects. That’s a defect rate of </a:t>
            </a:r>
            <a:r>
              <a:rPr lang="en-US" b="1" u="sng" dirty="0"/>
              <a:t>34.54</a:t>
            </a:r>
            <a:r>
              <a:rPr lang="en-US" b="1" dirty="0"/>
              <a:t>%, which gives us a sigma quality level of </a:t>
            </a:r>
            <a:r>
              <a:rPr lang="en-US" b="1" u="sng" dirty="0"/>
              <a:t>1.875</a:t>
            </a:r>
            <a:r>
              <a:rPr lang="en-US" b="1" dirty="0"/>
              <a:t>. </a:t>
            </a:r>
          </a:p>
        </p:txBody>
      </p:sp>
      <p:sp>
        <p:nvSpPr>
          <p:cNvPr id="10" name="Arrow: Bent 9">
            <a:extLst>
              <a:ext uri="{FF2B5EF4-FFF2-40B4-BE49-F238E27FC236}">
                <a16:creationId xmlns:a16="http://schemas.microsoft.com/office/drawing/2014/main" id="{6FA09DBE-609C-478E-A49F-1A0B27D0D6DA}"/>
              </a:ext>
            </a:extLst>
          </p:cNvPr>
          <p:cNvSpPr/>
          <p:nvPr/>
        </p:nvSpPr>
        <p:spPr>
          <a:xfrm rot="16200000" flipH="1">
            <a:off x="809242" y="953044"/>
            <a:ext cx="2173342" cy="93837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Arrow: Left 11">
            <a:extLst>
              <a:ext uri="{FF2B5EF4-FFF2-40B4-BE49-F238E27FC236}">
                <a16:creationId xmlns:a16="http://schemas.microsoft.com/office/drawing/2014/main" id="{628E92E4-B71E-4185-B574-001F2B0A0CF4}"/>
              </a:ext>
            </a:extLst>
          </p:cNvPr>
          <p:cNvSpPr/>
          <p:nvPr/>
        </p:nvSpPr>
        <p:spPr>
          <a:xfrm rot="756487">
            <a:off x="1322683" y="2845195"/>
            <a:ext cx="1275127" cy="54695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Again, ick</a:t>
            </a:r>
          </a:p>
        </p:txBody>
      </p:sp>
      <p:sp>
        <p:nvSpPr>
          <p:cNvPr id="13" name="TextBox 12">
            <a:extLst>
              <a:ext uri="{FF2B5EF4-FFF2-40B4-BE49-F238E27FC236}">
                <a16:creationId xmlns:a16="http://schemas.microsoft.com/office/drawing/2014/main" id="{920D8FA4-D576-4696-87AD-754E3F8419E6}"/>
              </a:ext>
            </a:extLst>
          </p:cNvPr>
          <p:cNvSpPr txBox="1"/>
          <p:nvPr/>
        </p:nvSpPr>
        <p:spPr>
          <a:xfrm>
            <a:off x="2441703" y="213695"/>
            <a:ext cx="1115229" cy="369332"/>
          </a:xfrm>
          <a:prstGeom prst="rect">
            <a:avLst/>
          </a:prstGeom>
          <a:noFill/>
        </p:spPr>
        <p:txBody>
          <a:bodyPr wrap="square" rtlCol="0">
            <a:spAutoFit/>
          </a:bodyPr>
          <a:lstStyle/>
          <a:p>
            <a:r>
              <a:rPr lang="en-US" dirty="0"/>
              <a:t>Ick</a:t>
            </a:r>
          </a:p>
        </p:txBody>
      </p:sp>
      <p:sp>
        <p:nvSpPr>
          <p:cNvPr id="14" name="TextBox 13">
            <a:extLst>
              <a:ext uri="{FF2B5EF4-FFF2-40B4-BE49-F238E27FC236}">
                <a16:creationId xmlns:a16="http://schemas.microsoft.com/office/drawing/2014/main" id="{0729B351-B1CF-4A04-9F1B-92FD38A45064}"/>
              </a:ext>
            </a:extLst>
          </p:cNvPr>
          <p:cNvSpPr txBox="1"/>
          <p:nvPr/>
        </p:nvSpPr>
        <p:spPr>
          <a:xfrm>
            <a:off x="637562" y="3489820"/>
            <a:ext cx="4966283" cy="1200329"/>
          </a:xfrm>
          <a:prstGeom prst="rect">
            <a:avLst/>
          </a:prstGeom>
          <a:noFill/>
        </p:spPr>
        <p:txBody>
          <a:bodyPr wrap="square" rtlCol="0">
            <a:spAutoFit/>
          </a:bodyPr>
          <a:lstStyle/>
          <a:p>
            <a:r>
              <a:rPr lang="en-US" b="1" dirty="0"/>
              <a:t>While we’re talking about defects, based on the defect rate above we can predict the population defect rate (i.e. all vehicles) to be between </a:t>
            </a:r>
            <a:r>
              <a:rPr lang="en-US" b="1" u="sng" dirty="0"/>
              <a:t>28.63</a:t>
            </a:r>
            <a:r>
              <a:rPr lang="en-US" b="1" dirty="0"/>
              <a:t>% and </a:t>
            </a:r>
            <a:r>
              <a:rPr lang="en-US" b="1" u="sng" dirty="0"/>
              <a:t>40.44</a:t>
            </a:r>
            <a:r>
              <a:rPr lang="en-US" b="1" dirty="0"/>
              <a:t>%, as seen here.</a:t>
            </a:r>
          </a:p>
        </p:txBody>
      </p:sp>
      <p:pic>
        <p:nvPicPr>
          <p:cNvPr id="15" name="Picture 14">
            <a:extLst>
              <a:ext uri="{FF2B5EF4-FFF2-40B4-BE49-F238E27FC236}">
                <a16:creationId xmlns:a16="http://schemas.microsoft.com/office/drawing/2014/main" id="{3CD70406-4F14-4674-B290-AE406CFBFAE8}"/>
              </a:ext>
            </a:extLst>
          </p:cNvPr>
          <p:cNvPicPr>
            <a:picLocks noChangeAspect="1"/>
          </p:cNvPicPr>
          <p:nvPr/>
        </p:nvPicPr>
        <p:blipFill>
          <a:blip r:embed="rId6"/>
          <a:stretch>
            <a:fillRect/>
          </a:stretch>
        </p:blipFill>
        <p:spPr>
          <a:xfrm>
            <a:off x="6588157" y="3367481"/>
            <a:ext cx="4419600" cy="1571625"/>
          </a:xfrm>
          <a:prstGeom prst="rect">
            <a:avLst/>
          </a:prstGeom>
        </p:spPr>
      </p:pic>
      <p:sp>
        <p:nvSpPr>
          <p:cNvPr id="16" name="Arrow: Right 15">
            <a:extLst>
              <a:ext uri="{FF2B5EF4-FFF2-40B4-BE49-F238E27FC236}">
                <a16:creationId xmlns:a16="http://schemas.microsoft.com/office/drawing/2014/main" id="{BD5CD936-A3EC-4E57-BF24-EDDF04EA3228}"/>
              </a:ext>
            </a:extLst>
          </p:cNvPr>
          <p:cNvSpPr/>
          <p:nvPr/>
        </p:nvSpPr>
        <p:spPr>
          <a:xfrm>
            <a:off x="3264468" y="4391983"/>
            <a:ext cx="3179428" cy="293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66660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20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20500"/>
                            </p:stCondLst>
                            <p:childTnLst>
                              <p:par>
                                <p:cTn id="12" presetID="10" presetClass="exit" presetSubtype="0" fill="hold" grpId="1" nodeType="afterEffect">
                                  <p:stCondLst>
                                    <p:cond delay="300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par>
                                <p:cTn id="15" presetID="10" presetClass="exit" presetSubtype="0" fill="hold" grpId="1" nodeType="withEffect">
                                  <p:stCondLst>
                                    <p:cond delay="300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24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4500"/>
                            </p:stCondLst>
                            <p:childTnLst>
                              <p:par>
                                <p:cTn id="23" presetID="10" presetClass="exit" presetSubtype="0" fill="hold" grpId="1" nodeType="afterEffect">
                                  <p:stCondLst>
                                    <p:cond delay="300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34A6AF-F4AA-437A-9343-F430A1D8AC8C}"/>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8" name="Speech Bubble: Oval 7">
            <a:extLst>
              <a:ext uri="{FF2B5EF4-FFF2-40B4-BE49-F238E27FC236}">
                <a16:creationId xmlns:a16="http://schemas.microsoft.com/office/drawing/2014/main" id="{CD18BC83-D444-4C47-AE36-679C254FD526}"/>
              </a:ext>
            </a:extLst>
          </p:cNvPr>
          <p:cNvSpPr/>
          <p:nvPr/>
        </p:nvSpPr>
        <p:spPr>
          <a:xfrm>
            <a:off x="9433368" y="5449128"/>
            <a:ext cx="2414684" cy="53222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 ME to return.</a:t>
            </a:r>
          </a:p>
        </p:txBody>
      </p:sp>
      <p:sp>
        <p:nvSpPr>
          <p:cNvPr id="13" name="Speech Bubble: Oval 12">
            <a:extLst>
              <a:ext uri="{FF2B5EF4-FFF2-40B4-BE49-F238E27FC236}">
                <a16:creationId xmlns:a16="http://schemas.microsoft.com/office/drawing/2014/main" id="{09BA5C9C-E420-4A3E-87E9-F317E12E6966}"/>
              </a:ext>
            </a:extLst>
          </p:cNvPr>
          <p:cNvSpPr/>
          <p:nvPr/>
        </p:nvSpPr>
        <p:spPr>
          <a:xfrm>
            <a:off x="9433368" y="3814673"/>
            <a:ext cx="2414684" cy="53222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 me to see more charts.</a:t>
            </a:r>
          </a:p>
        </p:txBody>
      </p:sp>
      <p:sp>
        <p:nvSpPr>
          <p:cNvPr id="18" name="Rectangle: Rounded Corners 17">
            <a:extLst>
              <a:ext uri="{FF2B5EF4-FFF2-40B4-BE49-F238E27FC236}">
                <a16:creationId xmlns:a16="http://schemas.microsoft.com/office/drawing/2014/main" id="{A44CFD06-7857-4D9A-98F3-C4B5C9EC8D9A}"/>
              </a:ext>
            </a:extLst>
          </p:cNvPr>
          <p:cNvSpPr/>
          <p:nvPr/>
        </p:nvSpPr>
        <p:spPr>
          <a:xfrm>
            <a:off x="631971" y="2348917"/>
            <a:ext cx="10321578" cy="8812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charts are dynamic. Click the bottom chart to switch to Excel, select the presentation tab at the bottom and you can make adjustments with the model slicer presented. Client orders and dealer trades have been filtered out.</a:t>
            </a:r>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5975676-63C3-4122-9383-00AE65FEDFD5}"/>
                  </a:ext>
                </a:extLst>
              </p:cNvPr>
              <p:cNvGraphicFramePr>
                <a:graphicFrameLocks noChangeAspect="1"/>
              </p:cNvGraphicFramePr>
              <p:nvPr>
                <p:extLst>
                  <p:ext uri="{D42A27DB-BD31-4B8C-83A1-F6EECF244321}">
                    <p14:modId xmlns:p14="http://schemas.microsoft.com/office/powerpoint/2010/main" val="1317403156"/>
                  </p:ext>
                </p:extLst>
              </p:nvPr>
            </p:nvGraphicFramePr>
            <p:xfrm>
              <a:off x="9639798" y="5981350"/>
              <a:ext cx="761608" cy="783846"/>
            </p:xfrm>
            <a:graphic>
              <a:graphicData uri="http://schemas.microsoft.com/office/powerpoint/2016/slidezoom">
                <pslz:sldZm>
                  <pslz:sldZmObj sldId="279" cId="417297726">
                    <pslz:zmPr id="{41ACEA59-C12C-4A53-97B6-FC3519705E55}"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761608" cy="783846"/>
                        </a:xfrm>
                        <a:prstGeom prst="rect">
                          <a:avLst/>
                        </a:prstGeom>
                        <a:ln w="3175">
                          <a:noFill/>
                        </a:ln>
                      </p166:spPr>
                    </pslz:zmPr>
                  </pslz:sldZmObj>
                </pslz:sldZm>
              </a:graphicData>
            </a:graphic>
          </p:graphicFrame>
        </mc:Choice>
        <mc:Fallback xmlns="">
          <p:pic>
            <p:nvPicPr>
              <p:cNvPr id="15" name="Slide Zoom 14">
                <a:hlinkClick r:id="rId5" action="ppaction://hlinksldjump"/>
                <a:extLst>
                  <a:ext uri="{FF2B5EF4-FFF2-40B4-BE49-F238E27FC236}">
                    <a16:creationId xmlns:a16="http://schemas.microsoft.com/office/drawing/2014/main" id="{D5975676-63C3-4122-9383-00AE65FEDFD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639798" y="5981350"/>
                <a:ext cx="761608" cy="78384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8F90D60-E999-4286-8FEC-5A30E7CDF304}"/>
                  </a:ext>
                </a:extLst>
              </p:cNvPr>
              <p:cNvGraphicFramePr>
                <a:graphicFrameLocks noChangeAspect="1"/>
              </p:cNvGraphicFramePr>
              <p:nvPr>
                <p:extLst>
                  <p:ext uri="{D42A27DB-BD31-4B8C-83A1-F6EECF244321}">
                    <p14:modId xmlns:p14="http://schemas.microsoft.com/office/powerpoint/2010/main" val="3986941148"/>
                  </p:ext>
                </p:extLst>
              </p:nvPr>
            </p:nvGraphicFramePr>
            <p:xfrm>
              <a:off x="9639798" y="4292341"/>
              <a:ext cx="740664" cy="762290"/>
            </p:xfrm>
            <a:graphic>
              <a:graphicData uri="http://schemas.microsoft.com/office/powerpoint/2016/slidezoom">
                <pslz:sldZm>
                  <pslz:sldZmObj sldId="285" cId="2218625759">
                    <pslz:zmPr id="{99B8139C-1C23-4E36-B5D7-0587A4B49516}"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740664" cy="762290"/>
                        </a:xfrm>
                        <a:prstGeom prst="rect">
                          <a:avLst/>
                        </a:prstGeom>
                        <a:ln w="3175">
                          <a:noFill/>
                        </a:ln>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28F90D60-E999-4286-8FEC-5A30E7CDF30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639798" y="4292341"/>
                <a:ext cx="740664" cy="762290"/>
              </a:xfrm>
              <a:prstGeom prst="rect">
                <a:avLst/>
              </a:prstGeom>
              <a:ln w="3175">
                <a:noFill/>
              </a:ln>
            </p:spPr>
          </p:pic>
        </mc:Fallback>
      </mc:AlternateContent>
      <p:pic>
        <p:nvPicPr>
          <p:cNvPr id="19" name="Picture 18">
            <a:extLst>
              <a:ext uri="{FF2B5EF4-FFF2-40B4-BE49-F238E27FC236}">
                <a16:creationId xmlns:a16="http://schemas.microsoft.com/office/drawing/2014/main" id="{DC291C14-FADA-4B26-858C-08513E48EE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241236"/>
            <a:ext cx="1916174" cy="766470"/>
          </a:xfrm>
          <a:prstGeom prst="rect">
            <a:avLst/>
          </a:prstGeom>
        </p:spPr>
      </p:pic>
      <p:graphicFrame>
        <p:nvGraphicFramePr>
          <p:cNvPr id="10" name="Object 9">
            <a:extLst>
              <a:ext uri="{FF2B5EF4-FFF2-40B4-BE49-F238E27FC236}">
                <a16:creationId xmlns:a16="http://schemas.microsoft.com/office/drawing/2014/main" id="{8BF22783-1921-44BB-B117-D32CA9DBD601}"/>
              </a:ext>
            </a:extLst>
          </p:cNvPr>
          <p:cNvGraphicFramePr>
            <a:graphicFrameLocks noChangeAspect="1"/>
          </p:cNvGraphicFramePr>
          <p:nvPr>
            <p:extLst>
              <p:ext uri="{D42A27DB-BD31-4B8C-83A1-F6EECF244321}">
                <p14:modId xmlns:p14="http://schemas.microsoft.com/office/powerpoint/2010/main" val="487904691"/>
              </p:ext>
            </p:extLst>
          </p:nvPr>
        </p:nvGraphicFramePr>
        <p:xfrm>
          <a:off x="449263" y="3344863"/>
          <a:ext cx="8359775" cy="3419475"/>
        </p:xfrm>
        <a:graphic>
          <a:graphicData uri="http://schemas.openxmlformats.org/presentationml/2006/ole">
            <mc:AlternateContent xmlns:mc="http://schemas.openxmlformats.org/markup-compatibility/2006">
              <mc:Choice xmlns:v="urn:schemas-microsoft-com:vml" Requires="v">
                <p:oleObj spid="_x0000_s6393" name="Worksheet" r:id="rId9" imgW="11829984" imgH="4838752" progId="Excel.Sheet.12">
                  <p:link updateAutomatic="1"/>
                </p:oleObj>
              </mc:Choice>
              <mc:Fallback>
                <p:oleObj name="Worksheet" r:id="rId9" imgW="11829984" imgH="4838752" progId="Excel.Sheet.12">
                  <p:link updateAutomatic="1"/>
                  <p:pic>
                    <p:nvPicPr>
                      <p:cNvPr id="0" name=""/>
                      <p:cNvPicPr/>
                      <p:nvPr/>
                    </p:nvPicPr>
                    <p:blipFill>
                      <a:blip r:embed="rId10"/>
                      <a:stretch>
                        <a:fillRect/>
                      </a:stretch>
                    </p:blipFill>
                    <p:spPr>
                      <a:xfrm>
                        <a:off x="449263" y="3344863"/>
                        <a:ext cx="8359775" cy="341947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440C71B-74F8-4F5D-9183-B2E71F55784E}"/>
              </a:ext>
            </a:extLst>
          </p:cNvPr>
          <p:cNvGraphicFramePr>
            <a:graphicFrameLocks noChangeAspect="1"/>
          </p:cNvGraphicFramePr>
          <p:nvPr>
            <p:extLst>
              <p:ext uri="{D42A27DB-BD31-4B8C-83A1-F6EECF244321}">
                <p14:modId xmlns:p14="http://schemas.microsoft.com/office/powerpoint/2010/main" val="3038943386"/>
              </p:ext>
            </p:extLst>
          </p:nvPr>
        </p:nvGraphicFramePr>
        <p:xfrm>
          <a:off x="2093913" y="169863"/>
          <a:ext cx="4784725" cy="2093912"/>
        </p:xfrm>
        <a:graphic>
          <a:graphicData uri="http://schemas.openxmlformats.org/presentationml/2006/ole">
            <mc:AlternateContent xmlns:mc="http://schemas.openxmlformats.org/markup-compatibility/2006">
              <mc:Choice xmlns:v="urn:schemas-microsoft-com:vml" Requires="v">
                <p:oleObj spid="_x0000_s6394" name="Worksheet" r:id="rId11" imgW="10572640" imgH="4629150" progId="Excel.Sheet.12">
                  <p:link updateAutomatic="1"/>
                </p:oleObj>
              </mc:Choice>
              <mc:Fallback>
                <p:oleObj name="Worksheet" r:id="rId11" imgW="10572640" imgH="4629150" progId="Excel.Sheet.12">
                  <p:link updateAutomatic="1"/>
                  <p:pic>
                    <p:nvPicPr>
                      <p:cNvPr id="0" name=""/>
                      <p:cNvPicPr/>
                      <p:nvPr/>
                    </p:nvPicPr>
                    <p:blipFill>
                      <a:blip r:embed="rId12"/>
                      <a:stretch>
                        <a:fillRect/>
                      </a:stretch>
                    </p:blipFill>
                    <p:spPr>
                      <a:xfrm>
                        <a:off x="2093913" y="169863"/>
                        <a:ext cx="4784725" cy="2093912"/>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087B4730-22F1-4C53-8DD6-32DC463DF46B}"/>
              </a:ext>
            </a:extLst>
          </p:cNvPr>
          <p:cNvGraphicFramePr>
            <a:graphicFrameLocks noChangeAspect="1"/>
          </p:cNvGraphicFramePr>
          <p:nvPr>
            <p:extLst>
              <p:ext uri="{D42A27DB-BD31-4B8C-83A1-F6EECF244321}">
                <p14:modId xmlns:p14="http://schemas.microsoft.com/office/powerpoint/2010/main" val="3938919513"/>
              </p:ext>
            </p:extLst>
          </p:nvPr>
        </p:nvGraphicFramePr>
        <p:xfrm>
          <a:off x="6954838" y="176213"/>
          <a:ext cx="4956175" cy="2074862"/>
        </p:xfrm>
        <a:graphic>
          <a:graphicData uri="http://schemas.openxmlformats.org/presentationml/2006/ole">
            <mc:AlternateContent xmlns:mc="http://schemas.openxmlformats.org/markup-compatibility/2006">
              <mc:Choice xmlns:v="urn:schemas-microsoft-com:vml" Requires="v">
                <p:oleObj spid="_x0000_s6395" name="Worksheet" r:id="rId13" imgW="10715504" imgH="4486255" progId="Excel.Sheet.12">
                  <p:link updateAutomatic="1"/>
                </p:oleObj>
              </mc:Choice>
              <mc:Fallback>
                <p:oleObj name="Worksheet" r:id="rId13" imgW="10715504" imgH="4486255" progId="Excel.Sheet.12">
                  <p:link updateAutomatic="1"/>
                  <p:pic>
                    <p:nvPicPr>
                      <p:cNvPr id="0" name=""/>
                      <p:cNvPicPr/>
                      <p:nvPr/>
                    </p:nvPicPr>
                    <p:blipFill>
                      <a:blip r:embed="rId14"/>
                      <a:stretch>
                        <a:fillRect/>
                      </a:stretch>
                    </p:blipFill>
                    <p:spPr>
                      <a:xfrm>
                        <a:off x="6954838" y="176213"/>
                        <a:ext cx="4956175" cy="2074862"/>
                      </a:xfrm>
                      <a:prstGeom prst="rect">
                        <a:avLst/>
                      </a:prstGeom>
                    </p:spPr>
                  </p:pic>
                </p:oleObj>
              </mc:Fallback>
            </mc:AlternateContent>
          </a:graphicData>
        </a:graphic>
      </p:graphicFrame>
    </p:spTree>
    <p:extLst>
      <p:ext uri="{BB962C8B-B14F-4D97-AF65-F5344CB8AC3E}">
        <p14:creationId xmlns:p14="http://schemas.microsoft.com/office/powerpoint/2010/main" val="80129418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10"/>
                                        </p:tgtEl>
                                      </p:cBhvr>
                                    </p:cmd>
                                  </p:childTnLst>
                                </p:cTn>
                              </p:par>
                              <p:par>
                                <p:cTn id="7" presetID="0" presetClass="verb" presetSubtype="0" fill="hold" nodeType="withEffect">
                                  <p:stCondLst>
                                    <p:cond delay="0"/>
                                  </p:stCondLst>
                                  <p:childTnLst>
                                    <p:cmd type="verb" cmd="0">
                                      <p:cBhvr>
                                        <p:cTn id="8" dur="1" fill="hold"/>
                                        <p:tgtEl>
                                          <p:spTgt spid="14"/>
                                        </p:tgtEl>
                                      </p:cBhvr>
                                    </p:cmd>
                                  </p:childTnLst>
                                </p:cTn>
                              </p:par>
                              <p:par>
                                <p:cTn id="9" presetID="0" presetClass="verb" presetSubtype="0" fill="hold" nodeType="withEffect">
                                  <p:stCondLst>
                                    <p:cond delay="0"/>
                                  </p:stCondLst>
                                  <p:childTnLst>
                                    <p:cmd type="verb" cmd="0">
                                      <p:cBhvr>
                                        <p:cTn id="10" dur="1" fill="hold"/>
                                        <p:tgtEl>
                                          <p:spTgt spid="11"/>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50E66F-16D2-4D7B-823C-BF46A6D55F14}"/>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8" name="Speech Bubble: Oval 7">
            <a:extLst>
              <a:ext uri="{FF2B5EF4-FFF2-40B4-BE49-F238E27FC236}">
                <a16:creationId xmlns:a16="http://schemas.microsoft.com/office/drawing/2014/main" id="{CD18BC83-D444-4C47-AE36-679C254FD526}"/>
              </a:ext>
            </a:extLst>
          </p:cNvPr>
          <p:cNvSpPr/>
          <p:nvPr/>
        </p:nvSpPr>
        <p:spPr>
          <a:xfrm>
            <a:off x="9433368" y="5449128"/>
            <a:ext cx="2414684" cy="53222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 ME to return.</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B62DED1-FC91-4E9A-975C-A608DC7E0034}"/>
                  </a:ext>
                </a:extLst>
              </p:cNvPr>
              <p:cNvGraphicFramePr>
                <a:graphicFrameLocks noChangeAspect="1"/>
              </p:cNvGraphicFramePr>
              <p:nvPr>
                <p:extLst>
                  <p:ext uri="{D42A27DB-BD31-4B8C-83A1-F6EECF244321}">
                    <p14:modId xmlns:p14="http://schemas.microsoft.com/office/powerpoint/2010/main" val="696849200"/>
                  </p:ext>
                </p:extLst>
              </p:nvPr>
            </p:nvGraphicFramePr>
            <p:xfrm>
              <a:off x="9664965" y="5981350"/>
              <a:ext cx="761608" cy="783846"/>
            </p:xfrm>
            <a:graphic>
              <a:graphicData uri="http://schemas.microsoft.com/office/powerpoint/2016/slidezoom">
                <pslz:sldZm>
                  <pslz:sldZmObj sldId="279" cId="417297726">
                    <pslz:zmPr id="{41ACEA59-C12C-4A53-97B6-FC3519705E55}"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761608" cy="783846"/>
                        </a:xfrm>
                        <a:prstGeom prst="rect">
                          <a:avLst/>
                        </a:prstGeom>
                        <a:ln w="3175">
                          <a:noFill/>
                        </a:ln>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DB62DED1-FC91-4E9A-975C-A608DC7E003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664965" y="5981350"/>
                <a:ext cx="761608" cy="783846"/>
              </a:xfrm>
              <a:prstGeom prst="rect">
                <a:avLst/>
              </a:prstGeom>
              <a:ln w="3175">
                <a:noFill/>
              </a:ln>
            </p:spPr>
          </p:pic>
        </mc:Fallback>
      </mc:AlternateContent>
      <p:sp>
        <p:nvSpPr>
          <p:cNvPr id="7" name="Speech Bubble: Oval 6">
            <a:extLst>
              <a:ext uri="{FF2B5EF4-FFF2-40B4-BE49-F238E27FC236}">
                <a16:creationId xmlns:a16="http://schemas.microsoft.com/office/drawing/2014/main" id="{74FD98DE-EB9B-49CD-A323-887AEC1AD3E2}"/>
              </a:ext>
            </a:extLst>
          </p:cNvPr>
          <p:cNvSpPr/>
          <p:nvPr/>
        </p:nvSpPr>
        <p:spPr>
          <a:xfrm>
            <a:off x="6669533" y="5449128"/>
            <a:ext cx="2414684" cy="53222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 to return to the last page.</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40D68717-12E0-40EA-8C3E-D2C31C2FA048}"/>
                  </a:ext>
                </a:extLst>
              </p:cNvPr>
              <p:cNvGraphicFramePr>
                <a:graphicFrameLocks noChangeAspect="1"/>
              </p:cNvGraphicFramePr>
              <p:nvPr>
                <p:extLst>
                  <p:ext uri="{D42A27DB-BD31-4B8C-83A1-F6EECF244321}">
                    <p14:modId xmlns:p14="http://schemas.microsoft.com/office/powerpoint/2010/main" val="510438881"/>
                  </p:ext>
                </p:extLst>
              </p:nvPr>
            </p:nvGraphicFramePr>
            <p:xfrm>
              <a:off x="6901130" y="5981350"/>
              <a:ext cx="758952" cy="781112"/>
            </p:xfrm>
            <a:graphic>
              <a:graphicData uri="http://schemas.microsoft.com/office/powerpoint/2016/slidezoom">
                <pslz:sldZm>
                  <pslz:sldZmObj sldId="282" cId="801294188">
                    <pslz:zmPr id="{3E0BB298-5884-4B05-AA5B-27AF42936428}"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758952" cy="781112"/>
                        </a:xfrm>
                        <a:prstGeom prst="rect">
                          <a:avLst/>
                        </a:prstGeom>
                        <a:ln w="3175">
                          <a:noFill/>
                        </a:ln>
                      </p166:spPr>
                    </pslz:zmPr>
                  </pslz:sldZmObj>
                </pslz:sldZm>
              </a:graphicData>
            </a:graphic>
          </p:graphicFrame>
        </mc:Choice>
        <mc:Fallback xmlns="">
          <p:pic>
            <p:nvPicPr>
              <p:cNvPr id="5" name="Slide Zoom 4">
                <a:hlinkClick r:id="rId7" action="ppaction://hlinksldjump"/>
                <a:extLst>
                  <a:ext uri="{FF2B5EF4-FFF2-40B4-BE49-F238E27FC236}">
                    <a16:creationId xmlns:a16="http://schemas.microsoft.com/office/drawing/2014/main" id="{40D68717-12E0-40EA-8C3E-D2C31C2FA04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01130" y="5981350"/>
                <a:ext cx="758952" cy="781112"/>
              </a:xfrm>
              <a:prstGeom prst="rect">
                <a:avLst/>
              </a:prstGeom>
              <a:ln w="3175">
                <a:noFill/>
              </a:ln>
            </p:spPr>
          </p:pic>
        </mc:Fallback>
      </mc:AlternateContent>
      <p:sp>
        <p:nvSpPr>
          <p:cNvPr id="16" name="Rectangle: Rounded Corners 15">
            <a:extLst>
              <a:ext uri="{FF2B5EF4-FFF2-40B4-BE49-F238E27FC236}">
                <a16:creationId xmlns:a16="http://schemas.microsoft.com/office/drawing/2014/main" id="{B6EAA2E3-5907-47C2-8E48-AB4829C299C6}"/>
              </a:ext>
            </a:extLst>
          </p:cNvPr>
          <p:cNvSpPr/>
          <p:nvPr/>
        </p:nvSpPr>
        <p:spPr>
          <a:xfrm>
            <a:off x="413886" y="2634143"/>
            <a:ext cx="5872377" cy="6795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These charts are also dynamic. Click the top chart to access the model slicer. Trades and orders are filtered out.</a:t>
            </a:r>
          </a:p>
        </p:txBody>
      </p:sp>
      <p:graphicFrame>
        <p:nvGraphicFramePr>
          <p:cNvPr id="2" name="Object 1">
            <a:extLst>
              <a:ext uri="{FF2B5EF4-FFF2-40B4-BE49-F238E27FC236}">
                <a16:creationId xmlns:a16="http://schemas.microsoft.com/office/drawing/2014/main" id="{A906E29B-C76E-44AA-838B-0AAC81FA4BC8}"/>
              </a:ext>
            </a:extLst>
          </p:cNvPr>
          <p:cNvGraphicFramePr>
            <a:graphicFrameLocks noChangeAspect="1"/>
          </p:cNvGraphicFramePr>
          <p:nvPr>
            <p:extLst>
              <p:ext uri="{D42A27DB-BD31-4B8C-83A1-F6EECF244321}">
                <p14:modId xmlns:p14="http://schemas.microsoft.com/office/powerpoint/2010/main" val="722472595"/>
              </p:ext>
            </p:extLst>
          </p:nvPr>
        </p:nvGraphicFramePr>
        <p:xfrm>
          <a:off x="414338" y="149225"/>
          <a:ext cx="5264150" cy="2397125"/>
        </p:xfrm>
        <a:graphic>
          <a:graphicData uri="http://schemas.openxmlformats.org/presentationml/2006/ole">
            <mc:AlternateContent xmlns:mc="http://schemas.openxmlformats.org/markup-compatibility/2006">
              <mc:Choice xmlns:v="urn:schemas-microsoft-com:vml" Requires="v">
                <p:oleObj spid="_x0000_s7429" name="Worksheet" r:id="rId8" imgW="10372560" imgH="4724296" progId="Excel.Sheet.12">
                  <p:link updateAutomatic="1"/>
                </p:oleObj>
              </mc:Choice>
              <mc:Fallback>
                <p:oleObj name="Worksheet" r:id="rId8" imgW="10372560" imgH="4724296" progId="Excel.Sheet.12">
                  <p:link updateAutomatic="1"/>
                  <p:pic>
                    <p:nvPicPr>
                      <p:cNvPr id="0" name=""/>
                      <p:cNvPicPr/>
                      <p:nvPr/>
                    </p:nvPicPr>
                    <p:blipFill>
                      <a:blip r:embed="rId9"/>
                      <a:stretch>
                        <a:fillRect/>
                      </a:stretch>
                    </p:blipFill>
                    <p:spPr>
                      <a:xfrm>
                        <a:off x="414338" y="149225"/>
                        <a:ext cx="5264150" cy="2397125"/>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12137FD-DDC5-46C9-9F1D-6C025E3A228D}"/>
              </a:ext>
            </a:extLst>
          </p:cNvPr>
          <p:cNvGraphicFramePr>
            <a:graphicFrameLocks noChangeAspect="1"/>
          </p:cNvGraphicFramePr>
          <p:nvPr>
            <p:extLst>
              <p:ext uri="{D42A27DB-BD31-4B8C-83A1-F6EECF244321}">
                <p14:modId xmlns:p14="http://schemas.microsoft.com/office/powerpoint/2010/main" val="1851570734"/>
              </p:ext>
            </p:extLst>
          </p:nvPr>
        </p:nvGraphicFramePr>
        <p:xfrm>
          <a:off x="330200" y="3429000"/>
          <a:ext cx="5938838" cy="3119438"/>
        </p:xfrm>
        <a:graphic>
          <a:graphicData uri="http://schemas.openxmlformats.org/presentationml/2006/ole">
            <mc:AlternateContent xmlns:mc="http://schemas.openxmlformats.org/markup-compatibility/2006">
              <mc:Choice xmlns:v="urn:schemas-microsoft-com:vml" Requires="v">
                <p:oleObj spid="_x0000_s7430" name="Worksheet" r:id="rId10" imgW="8086736" imgH="4248215" progId="Excel.Sheet.12">
                  <p:link updateAutomatic="1"/>
                </p:oleObj>
              </mc:Choice>
              <mc:Fallback>
                <p:oleObj name="Worksheet" r:id="rId10" imgW="8086736" imgH="4248215" progId="Excel.Sheet.12">
                  <p:link updateAutomatic="1"/>
                  <p:pic>
                    <p:nvPicPr>
                      <p:cNvPr id="0" name=""/>
                      <p:cNvPicPr/>
                      <p:nvPr/>
                    </p:nvPicPr>
                    <p:blipFill>
                      <a:blip r:embed="rId11"/>
                      <a:stretch>
                        <a:fillRect/>
                      </a:stretch>
                    </p:blipFill>
                    <p:spPr>
                      <a:xfrm>
                        <a:off x="330200" y="3429000"/>
                        <a:ext cx="5938838" cy="311943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60D1E93C-D086-4FF9-A5F9-8D6FCD8425B7}"/>
              </a:ext>
            </a:extLst>
          </p:cNvPr>
          <p:cNvGraphicFramePr>
            <a:graphicFrameLocks noChangeAspect="1"/>
          </p:cNvGraphicFramePr>
          <p:nvPr>
            <p:extLst>
              <p:ext uri="{D42A27DB-BD31-4B8C-83A1-F6EECF244321}">
                <p14:modId xmlns:p14="http://schemas.microsoft.com/office/powerpoint/2010/main" val="739669523"/>
              </p:ext>
            </p:extLst>
          </p:nvPr>
        </p:nvGraphicFramePr>
        <p:xfrm>
          <a:off x="6669088" y="149225"/>
          <a:ext cx="5275262" cy="2514600"/>
        </p:xfrm>
        <a:graphic>
          <a:graphicData uri="http://schemas.openxmlformats.org/presentationml/2006/ole">
            <mc:AlternateContent xmlns:mc="http://schemas.openxmlformats.org/markup-compatibility/2006">
              <mc:Choice xmlns:v="urn:schemas-microsoft-com:vml" Requires="v">
                <p:oleObj spid="_x0000_s7431" name="Worksheet" r:id="rId12" imgW="9401296" imgH="4486255" progId="Excel.Sheet.12">
                  <p:link updateAutomatic="1"/>
                </p:oleObj>
              </mc:Choice>
              <mc:Fallback>
                <p:oleObj name="Worksheet" r:id="rId12" imgW="9401296" imgH="4486255" progId="Excel.Sheet.12">
                  <p:link updateAutomatic="1"/>
                  <p:pic>
                    <p:nvPicPr>
                      <p:cNvPr id="0" name=""/>
                      <p:cNvPicPr/>
                      <p:nvPr/>
                    </p:nvPicPr>
                    <p:blipFill>
                      <a:blip r:embed="rId13"/>
                      <a:stretch>
                        <a:fillRect/>
                      </a:stretch>
                    </p:blipFill>
                    <p:spPr>
                      <a:xfrm>
                        <a:off x="6669088" y="149225"/>
                        <a:ext cx="5275262" cy="25146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A34BDF0-059D-407A-97D0-8F756D543B58}"/>
              </a:ext>
            </a:extLst>
          </p:cNvPr>
          <p:cNvGraphicFramePr>
            <a:graphicFrameLocks noChangeAspect="1"/>
          </p:cNvGraphicFramePr>
          <p:nvPr>
            <p:extLst>
              <p:ext uri="{D42A27DB-BD31-4B8C-83A1-F6EECF244321}">
                <p14:modId xmlns:p14="http://schemas.microsoft.com/office/powerpoint/2010/main" val="1458623141"/>
              </p:ext>
            </p:extLst>
          </p:nvPr>
        </p:nvGraphicFramePr>
        <p:xfrm>
          <a:off x="6642100" y="2738438"/>
          <a:ext cx="5135563" cy="2640012"/>
        </p:xfrm>
        <a:graphic>
          <a:graphicData uri="http://schemas.openxmlformats.org/presentationml/2006/ole">
            <mc:AlternateContent xmlns:mc="http://schemas.openxmlformats.org/markup-compatibility/2006">
              <mc:Choice xmlns:v="urn:schemas-microsoft-com:vml" Requires="v">
                <p:oleObj spid="_x0000_s7432" name="Worksheet" r:id="rId14" imgW="8201168" imgH="4219425" progId="Excel.Sheet.12">
                  <p:link updateAutomatic="1"/>
                </p:oleObj>
              </mc:Choice>
              <mc:Fallback>
                <p:oleObj name="Worksheet" r:id="rId14" imgW="8201168" imgH="4219425" progId="Excel.Sheet.12">
                  <p:link updateAutomatic="1"/>
                  <p:pic>
                    <p:nvPicPr>
                      <p:cNvPr id="0" name=""/>
                      <p:cNvPicPr/>
                      <p:nvPr/>
                    </p:nvPicPr>
                    <p:blipFill>
                      <a:blip r:embed="rId15"/>
                      <a:stretch>
                        <a:fillRect/>
                      </a:stretch>
                    </p:blipFill>
                    <p:spPr>
                      <a:xfrm>
                        <a:off x="6642100" y="2738438"/>
                        <a:ext cx="5135563" cy="2640012"/>
                      </a:xfrm>
                      <a:prstGeom prst="rect">
                        <a:avLst/>
                      </a:prstGeom>
                    </p:spPr>
                  </p:pic>
                </p:oleObj>
              </mc:Fallback>
            </mc:AlternateContent>
          </a:graphicData>
        </a:graphic>
      </p:graphicFrame>
    </p:spTree>
    <p:extLst>
      <p:ext uri="{BB962C8B-B14F-4D97-AF65-F5344CB8AC3E}">
        <p14:creationId xmlns:p14="http://schemas.microsoft.com/office/powerpoint/2010/main" val="221862575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2"/>
                                        </p:tgtEl>
                                      </p:cBhvr>
                                    </p:cmd>
                                  </p:childTnLst>
                                </p:cTn>
                              </p:par>
                              <p:par>
                                <p:cTn id="7" presetID="0" presetClass="verb" presetSubtype="0" fill="hold" nodeType="withEffect">
                                  <p:stCondLst>
                                    <p:cond delay="0"/>
                                  </p:stCondLst>
                                  <p:childTnLst>
                                    <p:cmd type="verb" cmd="0">
                                      <p:cBhvr>
                                        <p:cTn id="8" dur="1" fill="hold"/>
                                        <p:tgtEl>
                                          <p:spTgt spid="3"/>
                                        </p:tgtEl>
                                      </p:cBhvr>
                                    </p:cmd>
                                  </p:childTnLst>
                                </p:cTn>
                              </p:par>
                              <p:par>
                                <p:cTn id="9" presetID="0" presetClass="verb" presetSubtype="0" fill="hold" nodeType="withEffect">
                                  <p:stCondLst>
                                    <p:cond delay="0"/>
                                  </p:stCondLst>
                                  <p:childTnLst>
                                    <p:cmd type="verb" cmd="0">
                                      <p:cBhvr>
                                        <p:cTn id="10" dur="1" fill="hold"/>
                                        <p:tgtEl>
                                          <p:spTgt spid="4"/>
                                        </p:tgtEl>
                                      </p:cBhvr>
                                    </p:cmd>
                                  </p:childTnLst>
                                </p:cTn>
                              </p:par>
                              <p:par>
                                <p:cTn id="11" presetID="0" presetClass="verb" presetSubtype="0" fill="hold" nodeType="withEffect">
                                  <p:stCondLst>
                                    <p:cond delay="0"/>
                                  </p:stCondLst>
                                  <p:childTnLst>
                                    <p:cmd type="verb" cmd="0">
                                      <p:cBhvr>
                                        <p:cTn id="12" dur="1" fill="hold"/>
                                        <p:tgtEl>
                                          <p:spTgt spid="6"/>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83DF1B-0311-427D-A9C4-B85FAA89B7B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8" name="Speech Bubble: Oval 7">
            <a:extLst>
              <a:ext uri="{FF2B5EF4-FFF2-40B4-BE49-F238E27FC236}">
                <a16:creationId xmlns:a16="http://schemas.microsoft.com/office/drawing/2014/main" id="{CD18BC83-D444-4C47-AE36-679C254FD526}"/>
              </a:ext>
            </a:extLst>
          </p:cNvPr>
          <p:cNvSpPr/>
          <p:nvPr/>
        </p:nvSpPr>
        <p:spPr>
          <a:xfrm>
            <a:off x="207803" y="5670958"/>
            <a:ext cx="2174671" cy="38802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me to return.</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B62DED1-FC91-4E9A-975C-A608DC7E0034}"/>
                  </a:ext>
                </a:extLst>
              </p:cNvPr>
              <p:cNvGraphicFramePr>
                <a:graphicFrameLocks noChangeAspect="1"/>
              </p:cNvGraphicFramePr>
              <p:nvPr>
                <p:extLst>
                  <p:ext uri="{D42A27DB-BD31-4B8C-83A1-F6EECF244321}">
                    <p14:modId xmlns:p14="http://schemas.microsoft.com/office/powerpoint/2010/main" val="564371229"/>
                  </p:ext>
                </p:extLst>
              </p:nvPr>
            </p:nvGraphicFramePr>
            <p:xfrm>
              <a:off x="288398" y="5949921"/>
              <a:ext cx="761608" cy="783846"/>
            </p:xfrm>
            <a:graphic>
              <a:graphicData uri="http://schemas.microsoft.com/office/powerpoint/2016/slidezoom">
                <pslz:sldZm>
                  <pslz:sldZmObj sldId="279" cId="417297726">
                    <pslz:zmPr id="{41ACEA59-C12C-4A53-97B6-FC3519705E55}"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761608" cy="783846"/>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DB62DED1-FC91-4E9A-975C-A608DC7E003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88398" y="5949921"/>
                <a:ext cx="761608" cy="783846"/>
              </a:xfrm>
              <a:prstGeom prst="rect">
                <a:avLst/>
              </a:prstGeom>
              <a:ln w="3175">
                <a:noFill/>
              </a:ln>
            </p:spPr>
          </p:pic>
        </mc:Fallback>
      </mc:AlternateContent>
      <p:pic>
        <p:nvPicPr>
          <p:cNvPr id="3" name="Picture 2">
            <a:extLst>
              <a:ext uri="{FF2B5EF4-FFF2-40B4-BE49-F238E27FC236}">
                <a16:creationId xmlns:a16="http://schemas.microsoft.com/office/drawing/2014/main" id="{FC3126C8-FE39-4AB7-88E1-0B2F1C83C6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803" y="259949"/>
            <a:ext cx="3109229" cy="1237595"/>
          </a:xfrm>
          <a:prstGeom prst="rect">
            <a:avLst/>
          </a:prstGeom>
        </p:spPr>
      </p:pic>
      <p:sp>
        <p:nvSpPr>
          <p:cNvPr id="4" name="TextBox 3">
            <a:extLst>
              <a:ext uri="{FF2B5EF4-FFF2-40B4-BE49-F238E27FC236}">
                <a16:creationId xmlns:a16="http://schemas.microsoft.com/office/drawing/2014/main" id="{16158F0E-B906-41F9-AAF4-FB055192EAA2}"/>
              </a:ext>
            </a:extLst>
          </p:cNvPr>
          <p:cNvSpPr txBox="1"/>
          <p:nvPr/>
        </p:nvSpPr>
        <p:spPr>
          <a:xfrm>
            <a:off x="3439486" y="352338"/>
            <a:ext cx="7281643" cy="2031325"/>
          </a:xfrm>
          <a:prstGeom prst="rect">
            <a:avLst/>
          </a:prstGeom>
          <a:noFill/>
        </p:spPr>
        <p:txBody>
          <a:bodyPr wrap="square" rtlCol="0">
            <a:spAutoFit/>
          </a:bodyPr>
          <a:lstStyle/>
          <a:p>
            <a:r>
              <a:rPr lang="en-US" b="1" dirty="0"/>
              <a:t>Data comprises YTD retails, via Mercedes-Benz’ internal inventory management system (with permission), not including courtesy vehicle program cars, and does include dealer trades and client orders. Obviously, client orders do not sit around as clients are generally eager to get their new car, and vehicles that we must trade for don’t either, so subsequent analyses exclude both trades and client orders.</a:t>
            </a:r>
          </a:p>
          <a:p>
            <a:endParaRPr lang="en-US" b="1" dirty="0"/>
          </a:p>
        </p:txBody>
      </p:sp>
      <p:sp>
        <p:nvSpPr>
          <p:cNvPr id="5" name="TextBox 4">
            <a:extLst>
              <a:ext uri="{FF2B5EF4-FFF2-40B4-BE49-F238E27FC236}">
                <a16:creationId xmlns:a16="http://schemas.microsoft.com/office/drawing/2014/main" id="{6F1628FC-9A80-4CE5-9D4F-BF95CFD2E1AE}"/>
              </a:ext>
            </a:extLst>
          </p:cNvPr>
          <p:cNvSpPr txBox="1"/>
          <p:nvPr/>
        </p:nvSpPr>
        <p:spPr>
          <a:xfrm>
            <a:off x="444617" y="2097669"/>
            <a:ext cx="4530055" cy="3139321"/>
          </a:xfrm>
          <a:prstGeom prst="rect">
            <a:avLst/>
          </a:prstGeom>
          <a:noFill/>
        </p:spPr>
        <p:txBody>
          <a:bodyPr wrap="square" rtlCol="0">
            <a:spAutoFit/>
          </a:bodyPr>
          <a:lstStyle/>
          <a:p>
            <a:r>
              <a:rPr lang="en-US" b="1" dirty="0"/>
              <a:t>As previously noted, there are 371 total units, of which 249 were not trades or client orders. With each unit we are provided the following:</a:t>
            </a:r>
          </a:p>
          <a:p>
            <a:pPr marL="342900" indent="-342900">
              <a:buAutoNum type="arabicParenR"/>
            </a:pPr>
            <a:r>
              <a:rPr lang="en-US" b="1" dirty="0"/>
              <a:t>VIN</a:t>
            </a:r>
          </a:p>
          <a:p>
            <a:pPr marL="342900" indent="-342900">
              <a:buAutoNum type="arabicParenR"/>
            </a:pPr>
            <a:r>
              <a:rPr lang="en-US" b="1" dirty="0"/>
              <a:t>Model</a:t>
            </a:r>
          </a:p>
          <a:p>
            <a:pPr marL="342900" indent="-342900">
              <a:buAutoNum type="arabicParenR"/>
            </a:pPr>
            <a:r>
              <a:rPr lang="en-US" b="1" dirty="0"/>
              <a:t>MSRP</a:t>
            </a:r>
          </a:p>
          <a:p>
            <a:pPr marL="342900" indent="-342900">
              <a:buAutoNum type="arabicParenR"/>
            </a:pPr>
            <a:r>
              <a:rPr lang="en-US" b="1" dirty="0"/>
              <a:t>Retail Date</a:t>
            </a:r>
          </a:p>
          <a:p>
            <a:pPr marL="342900" indent="-342900">
              <a:buAutoNum type="arabicParenR"/>
            </a:pPr>
            <a:r>
              <a:rPr lang="en-US" b="1" dirty="0"/>
              <a:t>Color code</a:t>
            </a:r>
          </a:p>
          <a:p>
            <a:pPr marL="342900" indent="-342900">
              <a:buAutoNum type="arabicParenR"/>
            </a:pPr>
            <a:r>
              <a:rPr lang="en-US" b="1" dirty="0"/>
              <a:t>Interior color code</a:t>
            </a:r>
          </a:p>
          <a:p>
            <a:endParaRPr lang="en-US" b="1" dirty="0"/>
          </a:p>
        </p:txBody>
      </p:sp>
      <p:sp>
        <p:nvSpPr>
          <p:cNvPr id="9" name="TextBox 8">
            <a:extLst>
              <a:ext uri="{FF2B5EF4-FFF2-40B4-BE49-F238E27FC236}">
                <a16:creationId xmlns:a16="http://schemas.microsoft.com/office/drawing/2014/main" id="{D3E2695C-86C5-4405-8EB6-3ECC008E89E9}"/>
              </a:ext>
            </a:extLst>
          </p:cNvPr>
          <p:cNvSpPr txBox="1"/>
          <p:nvPr/>
        </p:nvSpPr>
        <p:spPr>
          <a:xfrm>
            <a:off x="5704513" y="2106664"/>
            <a:ext cx="4530055" cy="3970318"/>
          </a:xfrm>
          <a:prstGeom prst="rect">
            <a:avLst/>
          </a:prstGeom>
          <a:noFill/>
        </p:spPr>
        <p:txBody>
          <a:bodyPr wrap="square" rtlCol="0">
            <a:spAutoFit/>
          </a:bodyPr>
          <a:lstStyle/>
          <a:p>
            <a:r>
              <a:rPr lang="en-US" b="1" dirty="0"/>
              <a:t>Some information had to be manually gathered or calculated, which we acknowledge could introduce error:</a:t>
            </a:r>
          </a:p>
          <a:p>
            <a:pPr marL="342900" indent="-342900">
              <a:buAutoNum type="arabicParenR"/>
            </a:pPr>
            <a:r>
              <a:rPr lang="en-US" b="1" dirty="0"/>
              <a:t>Client order – yes or no</a:t>
            </a:r>
          </a:p>
          <a:p>
            <a:pPr marL="342900" indent="-342900">
              <a:buAutoNum type="arabicParenR"/>
            </a:pPr>
            <a:r>
              <a:rPr lang="en-US" b="1" dirty="0"/>
              <a:t>Dealer trade – yes or no*</a:t>
            </a:r>
          </a:p>
          <a:p>
            <a:pPr marL="342900" indent="-342900">
              <a:buAutoNum type="arabicParenR"/>
            </a:pPr>
            <a:r>
              <a:rPr lang="en-US" b="1" dirty="0"/>
              <a:t>Wholesale date – when the car entered our inventory, whether from the factory or when traded from another dealership</a:t>
            </a:r>
          </a:p>
          <a:p>
            <a:pPr marL="342900" indent="-342900">
              <a:buAutoNum type="arabicParenR"/>
            </a:pPr>
            <a:r>
              <a:rPr lang="en-US" b="1" dirty="0"/>
              <a:t>Month of wholesale date, naturally pulled from the wholesale date</a:t>
            </a:r>
          </a:p>
          <a:p>
            <a:pPr marL="342900" indent="-342900">
              <a:buAutoNum type="arabicParenR"/>
            </a:pPr>
            <a:r>
              <a:rPr lang="en-US" b="1" dirty="0"/>
              <a:t>Lot life = Retail date minus wholesale date, measured in days</a:t>
            </a:r>
          </a:p>
          <a:p>
            <a:pPr marL="342900" indent="-342900">
              <a:buAutoNum type="arabicParenR"/>
            </a:pPr>
            <a:r>
              <a:rPr lang="en-US" b="1" dirty="0"/>
              <a:t>Defect – yes </a:t>
            </a:r>
            <a:r>
              <a:rPr lang="en-US" b="1" dirty="0">
                <a:sym typeface="Symbol" panose="05050102010706020507" pitchFamily="18" charset="2"/>
              </a:rPr>
              <a:t>if lot life &gt; 90, no otherwise</a:t>
            </a:r>
            <a:endParaRPr lang="en-US" b="1" dirty="0"/>
          </a:p>
          <a:p>
            <a:endParaRPr lang="en-US" b="1" dirty="0"/>
          </a:p>
        </p:txBody>
      </p:sp>
      <p:sp>
        <p:nvSpPr>
          <p:cNvPr id="6" name="TextBox 5">
            <a:extLst>
              <a:ext uri="{FF2B5EF4-FFF2-40B4-BE49-F238E27FC236}">
                <a16:creationId xmlns:a16="http://schemas.microsoft.com/office/drawing/2014/main" id="{55604086-67CB-4A60-8F38-24B006637768}"/>
              </a:ext>
            </a:extLst>
          </p:cNvPr>
          <p:cNvSpPr txBox="1"/>
          <p:nvPr/>
        </p:nvSpPr>
        <p:spPr>
          <a:xfrm>
            <a:off x="2642531" y="6501468"/>
            <a:ext cx="8917497" cy="276999"/>
          </a:xfrm>
          <a:prstGeom prst="rect">
            <a:avLst/>
          </a:prstGeom>
          <a:noFill/>
        </p:spPr>
        <p:txBody>
          <a:bodyPr wrap="square" rtlCol="0">
            <a:spAutoFit/>
          </a:bodyPr>
          <a:lstStyle/>
          <a:p>
            <a:r>
              <a:rPr lang="en-US" sz="1200" dirty="0"/>
              <a:t>* Only trades that were facilitated for the purpose of immediate sale, not vehicles we got back as part of another dealership’s trade request</a:t>
            </a:r>
          </a:p>
        </p:txBody>
      </p:sp>
    </p:spTree>
    <p:extLst>
      <p:ext uri="{BB962C8B-B14F-4D97-AF65-F5344CB8AC3E}">
        <p14:creationId xmlns:p14="http://schemas.microsoft.com/office/powerpoint/2010/main" val="1975330234"/>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AED8CC8-7C40-41EE-982D-C35957E66E97}"/>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8" name="Speech Bubble: Oval 7">
            <a:extLst>
              <a:ext uri="{FF2B5EF4-FFF2-40B4-BE49-F238E27FC236}">
                <a16:creationId xmlns:a16="http://schemas.microsoft.com/office/drawing/2014/main" id="{CD18BC83-D444-4C47-AE36-679C254FD526}"/>
              </a:ext>
            </a:extLst>
          </p:cNvPr>
          <p:cNvSpPr/>
          <p:nvPr/>
        </p:nvSpPr>
        <p:spPr>
          <a:xfrm>
            <a:off x="174246" y="5486399"/>
            <a:ext cx="2367617" cy="54741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Click me to return.</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B62DED1-FC91-4E9A-975C-A608DC7E0034}"/>
                  </a:ext>
                </a:extLst>
              </p:cNvPr>
              <p:cNvGraphicFramePr>
                <a:graphicFrameLocks noChangeAspect="1"/>
              </p:cNvGraphicFramePr>
              <p:nvPr>
                <p:extLst>
                  <p:ext uri="{D42A27DB-BD31-4B8C-83A1-F6EECF244321}">
                    <p14:modId xmlns:p14="http://schemas.microsoft.com/office/powerpoint/2010/main" val="3642315460"/>
                  </p:ext>
                </p:extLst>
              </p:nvPr>
            </p:nvGraphicFramePr>
            <p:xfrm>
              <a:off x="296787" y="5941532"/>
              <a:ext cx="761608" cy="783846"/>
            </p:xfrm>
            <a:graphic>
              <a:graphicData uri="http://schemas.microsoft.com/office/powerpoint/2016/slidezoom">
                <pslz:sldZm>
                  <pslz:sldZmObj sldId="279" cId="417297726">
                    <pslz:zmPr id="{41ACEA59-C12C-4A53-97B6-FC3519705E55}"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761608" cy="783846"/>
                        </a:xfrm>
                        <a:prstGeom prst="rect">
                          <a:avLst/>
                        </a:prstGeom>
                        <a:ln w="3175">
                          <a:noFill/>
                        </a:ln>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DB62DED1-FC91-4E9A-975C-A608DC7E003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96787" y="5941532"/>
                <a:ext cx="761608" cy="783846"/>
              </a:xfrm>
              <a:prstGeom prst="rect">
                <a:avLst/>
              </a:prstGeom>
              <a:ln w="3175">
                <a:noFill/>
              </a:ln>
            </p:spPr>
          </p:pic>
        </mc:Fallback>
      </mc:AlternateContent>
      <p:pic>
        <p:nvPicPr>
          <p:cNvPr id="3" name="Picture 2">
            <a:extLst>
              <a:ext uri="{FF2B5EF4-FFF2-40B4-BE49-F238E27FC236}">
                <a16:creationId xmlns:a16="http://schemas.microsoft.com/office/drawing/2014/main" id="{4C0DE7BB-C8A1-4C11-A3B6-1E7959F532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64" y="198278"/>
            <a:ext cx="3109229" cy="1511939"/>
          </a:xfrm>
          <a:prstGeom prst="rect">
            <a:avLst/>
          </a:prstGeom>
        </p:spPr>
      </p:pic>
      <p:pic>
        <p:nvPicPr>
          <p:cNvPr id="5" name="Picture 4">
            <a:extLst>
              <a:ext uri="{FF2B5EF4-FFF2-40B4-BE49-F238E27FC236}">
                <a16:creationId xmlns:a16="http://schemas.microsoft.com/office/drawing/2014/main" id="{83D33E4E-59E3-4086-A876-2B1A1F3C12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726" y="688544"/>
            <a:ext cx="8624028" cy="4797855"/>
          </a:xfrm>
          <a:prstGeom prst="rect">
            <a:avLst/>
          </a:prstGeom>
        </p:spPr>
      </p:pic>
      <p:sp>
        <p:nvSpPr>
          <p:cNvPr id="6" name="TextBox 5">
            <a:extLst>
              <a:ext uri="{FF2B5EF4-FFF2-40B4-BE49-F238E27FC236}">
                <a16:creationId xmlns:a16="http://schemas.microsoft.com/office/drawing/2014/main" id="{2A637171-D77E-4A9F-ABF1-203B1A34DFD5}"/>
              </a:ext>
            </a:extLst>
          </p:cNvPr>
          <p:cNvSpPr txBox="1"/>
          <p:nvPr/>
        </p:nvSpPr>
        <p:spPr>
          <a:xfrm>
            <a:off x="174246" y="3741489"/>
            <a:ext cx="3213216" cy="1200329"/>
          </a:xfrm>
          <a:prstGeom prst="rect">
            <a:avLst/>
          </a:prstGeom>
          <a:noFill/>
        </p:spPr>
        <p:txBody>
          <a:bodyPr wrap="square" rtlCol="0">
            <a:spAutoFit/>
          </a:bodyPr>
          <a:lstStyle/>
          <a:p>
            <a:r>
              <a:rPr lang="en-US" b="1" dirty="0"/>
              <a:t>Note: due to limitations on data collection, we were unable to measure district and region lot life.</a:t>
            </a:r>
          </a:p>
        </p:txBody>
      </p:sp>
      <p:sp>
        <p:nvSpPr>
          <p:cNvPr id="9" name="Arrow: Right 8">
            <a:extLst>
              <a:ext uri="{FF2B5EF4-FFF2-40B4-BE49-F238E27FC236}">
                <a16:creationId xmlns:a16="http://schemas.microsoft.com/office/drawing/2014/main" id="{34C769A0-7215-43CF-B56B-B5E6943E626B}"/>
              </a:ext>
            </a:extLst>
          </p:cNvPr>
          <p:cNvSpPr/>
          <p:nvPr/>
        </p:nvSpPr>
        <p:spPr>
          <a:xfrm>
            <a:off x="2343733" y="4616616"/>
            <a:ext cx="1043729" cy="293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48242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56386659-93AA-43E7-9620-A022B4CF01A6}"/>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pic>
        <p:nvPicPr>
          <p:cNvPr id="5" name="Picture 4">
            <a:extLst>
              <a:ext uri="{FF2B5EF4-FFF2-40B4-BE49-F238E27FC236}">
                <a16:creationId xmlns:a16="http://schemas.microsoft.com/office/drawing/2014/main" id="{8E593CF0-1B6E-45CF-87DB-AD5835BACBF3}"/>
              </a:ext>
            </a:extLst>
          </p:cNvPr>
          <p:cNvPicPr>
            <a:picLocks noChangeAspect="1"/>
          </p:cNvPicPr>
          <p:nvPr/>
        </p:nvPicPr>
        <p:blipFill>
          <a:blip r:embed="rId4"/>
          <a:stretch>
            <a:fillRect/>
          </a:stretch>
        </p:blipFill>
        <p:spPr>
          <a:xfrm>
            <a:off x="1838138" y="2128435"/>
            <a:ext cx="3544214" cy="1170491"/>
          </a:xfrm>
          <a:prstGeom prst="rect">
            <a:avLst/>
          </a:prstGeom>
        </p:spPr>
      </p:pic>
      <p:pic>
        <p:nvPicPr>
          <p:cNvPr id="4" name="Picture 3">
            <a:extLst>
              <a:ext uri="{FF2B5EF4-FFF2-40B4-BE49-F238E27FC236}">
                <a16:creationId xmlns:a16="http://schemas.microsoft.com/office/drawing/2014/main" id="{A76EC4D6-9DA0-4305-BA07-B5B41CE65431}"/>
              </a:ext>
            </a:extLst>
          </p:cNvPr>
          <p:cNvPicPr>
            <a:picLocks noChangeAspect="1"/>
          </p:cNvPicPr>
          <p:nvPr/>
        </p:nvPicPr>
        <p:blipFill>
          <a:blip r:embed="rId5"/>
          <a:stretch>
            <a:fillRect/>
          </a:stretch>
        </p:blipFill>
        <p:spPr>
          <a:xfrm>
            <a:off x="8089228" y="2219164"/>
            <a:ext cx="3209544" cy="1223337"/>
          </a:xfrm>
          <a:prstGeom prst="rect">
            <a:avLst/>
          </a:prstGeom>
        </p:spPr>
      </p:pic>
      <p:grpSp>
        <p:nvGrpSpPr>
          <p:cNvPr id="12" name="Group 11">
            <a:extLst>
              <a:ext uri="{FF2B5EF4-FFF2-40B4-BE49-F238E27FC236}">
                <a16:creationId xmlns:a16="http://schemas.microsoft.com/office/drawing/2014/main" id="{C8A28277-CC2E-41A8-84D2-EEEB489C649E}"/>
              </a:ext>
            </a:extLst>
          </p:cNvPr>
          <p:cNvGrpSpPr/>
          <p:nvPr/>
        </p:nvGrpSpPr>
        <p:grpSpPr>
          <a:xfrm>
            <a:off x="3987390" y="3778865"/>
            <a:ext cx="3200400" cy="2057400"/>
            <a:chOff x="5173963" y="1167167"/>
            <a:chExt cx="3212983" cy="1938586"/>
          </a:xfrm>
        </p:grpSpPr>
        <p:sp>
          <p:nvSpPr>
            <p:cNvPr id="22" name="Rectangle 21">
              <a:extLst>
                <a:ext uri="{FF2B5EF4-FFF2-40B4-BE49-F238E27FC236}">
                  <a16:creationId xmlns:a16="http://schemas.microsoft.com/office/drawing/2014/main" id="{19375E9E-1726-4DA0-91E1-701E826A932B}"/>
                </a:ext>
              </a:extLst>
            </p:cNvPr>
            <p:cNvSpPr/>
            <p:nvPr/>
          </p:nvSpPr>
          <p:spPr>
            <a:xfrm>
              <a:off x="5173963" y="1167167"/>
              <a:ext cx="3212983" cy="193858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Object 9">
              <a:extLst>
                <a:ext uri="{FF2B5EF4-FFF2-40B4-BE49-F238E27FC236}">
                  <a16:creationId xmlns:a16="http://schemas.microsoft.com/office/drawing/2014/main" id="{27CE0FFB-EB23-44CF-8C67-C73F049F58F3}"/>
                </a:ext>
              </a:extLst>
            </p:cNvPr>
            <p:cNvGraphicFramePr>
              <a:graphicFrameLocks noChangeAspect="1"/>
            </p:cNvGraphicFramePr>
            <p:nvPr>
              <p:extLst>
                <p:ext uri="{D42A27DB-BD31-4B8C-83A1-F6EECF244321}">
                  <p14:modId xmlns:p14="http://schemas.microsoft.com/office/powerpoint/2010/main" val="1694995657"/>
                </p:ext>
              </p:extLst>
            </p:nvPr>
          </p:nvGraphicFramePr>
          <p:xfrm>
            <a:off x="5520603" y="1240472"/>
            <a:ext cx="2447925" cy="1828800"/>
          </p:xfrm>
          <a:graphic>
            <a:graphicData uri="http://schemas.openxmlformats.org/presentationml/2006/ole">
              <mc:AlternateContent xmlns:mc="http://schemas.openxmlformats.org/markup-compatibility/2006">
                <mc:Choice xmlns:v="urn:schemas-microsoft-com:vml" Requires="v">
                  <p:oleObj spid="_x0000_s9533" name="Worksheet" r:id="rId6" imgW="2447994" imgH="1828839" progId="Excel.Sheet.12">
                    <p:embed/>
                  </p:oleObj>
                </mc:Choice>
                <mc:Fallback>
                  <p:oleObj name="Worksheet" r:id="rId6" imgW="2447994" imgH="1828839" progId="Excel.Sheet.12">
                    <p:embed/>
                    <p:pic>
                      <p:nvPicPr>
                        <p:cNvPr id="0" name=""/>
                        <p:cNvPicPr/>
                        <p:nvPr/>
                      </p:nvPicPr>
                      <p:blipFill>
                        <a:blip r:embed="rId7"/>
                        <a:stretch>
                          <a:fillRect/>
                        </a:stretch>
                      </p:blipFill>
                      <p:spPr>
                        <a:xfrm>
                          <a:off x="5520603" y="1240472"/>
                          <a:ext cx="2447925" cy="1828800"/>
                        </a:xfrm>
                        <a:prstGeom prst="rect">
                          <a:avLst/>
                        </a:prstGeom>
                      </p:spPr>
                    </p:pic>
                  </p:oleObj>
                </mc:Fallback>
              </mc:AlternateContent>
            </a:graphicData>
          </a:graphic>
        </p:graphicFrame>
      </p:grpSp>
      <p:grpSp>
        <p:nvGrpSpPr>
          <p:cNvPr id="8" name="Group 7">
            <a:extLst>
              <a:ext uri="{FF2B5EF4-FFF2-40B4-BE49-F238E27FC236}">
                <a16:creationId xmlns:a16="http://schemas.microsoft.com/office/drawing/2014/main" id="{6EF2604A-A9ED-461F-95C7-AC3876A568D3}"/>
              </a:ext>
            </a:extLst>
          </p:cNvPr>
          <p:cNvGrpSpPr/>
          <p:nvPr/>
        </p:nvGrpSpPr>
        <p:grpSpPr>
          <a:xfrm>
            <a:off x="418323" y="3784988"/>
            <a:ext cx="3212983" cy="2008644"/>
            <a:chOff x="5055195" y="883086"/>
            <a:chExt cx="3212983" cy="2008644"/>
          </a:xfrm>
        </p:grpSpPr>
        <p:sp>
          <p:nvSpPr>
            <p:cNvPr id="21" name="Rectangle 20">
              <a:extLst>
                <a:ext uri="{FF2B5EF4-FFF2-40B4-BE49-F238E27FC236}">
                  <a16:creationId xmlns:a16="http://schemas.microsoft.com/office/drawing/2014/main" id="{35D2A149-A9B1-461A-9F19-D886A5FC9BA5}"/>
                </a:ext>
              </a:extLst>
            </p:cNvPr>
            <p:cNvSpPr/>
            <p:nvPr/>
          </p:nvSpPr>
          <p:spPr>
            <a:xfrm>
              <a:off x="5055195" y="883086"/>
              <a:ext cx="3212983" cy="2008644"/>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a:extLst>
                <a:ext uri="{FF2B5EF4-FFF2-40B4-BE49-F238E27FC236}">
                  <a16:creationId xmlns:a16="http://schemas.microsoft.com/office/drawing/2014/main" id="{A30E3B81-3365-4368-8075-F6C2ABE4D196}"/>
                </a:ext>
              </a:extLst>
            </p:cNvPr>
            <p:cNvGraphicFramePr>
              <a:graphicFrameLocks noChangeAspect="1"/>
            </p:cNvGraphicFramePr>
            <p:nvPr>
              <p:extLst>
                <p:ext uri="{D42A27DB-BD31-4B8C-83A1-F6EECF244321}">
                  <p14:modId xmlns:p14="http://schemas.microsoft.com/office/powerpoint/2010/main" val="4060419194"/>
                </p:ext>
              </p:extLst>
            </p:nvPr>
          </p:nvGraphicFramePr>
          <p:xfrm>
            <a:off x="5348071" y="984295"/>
            <a:ext cx="2447925" cy="1895475"/>
          </p:xfrm>
          <a:graphic>
            <a:graphicData uri="http://schemas.openxmlformats.org/presentationml/2006/ole">
              <mc:AlternateContent xmlns:mc="http://schemas.openxmlformats.org/markup-compatibility/2006">
                <mc:Choice xmlns:v="urn:schemas-microsoft-com:vml" Requires="v">
                  <p:oleObj spid="_x0000_s9534" name="Worksheet" r:id="rId8" imgW="2447994" imgH="1895547" progId="Excel.Sheet.12">
                    <p:embed/>
                  </p:oleObj>
                </mc:Choice>
                <mc:Fallback>
                  <p:oleObj name="Worksheet" r:id="rId8" imgW="2447994" imgH="1895547" progId="Excel.Sheet.12">
                    <p:embed/>
                    <p:pic>
                      <p:nvPicPr>
                        <p:cNvPr id="0" name=""/>
                        <p:cNvPicPr/>
                        <p:nvPr/>
                      </p:nvPicPr>
                      <p:blipFill>
                        <a:blip r:embed="rId9"/>
                        <a:stretch>
                          <a:fillRect/>
                        </a:stretch>
                      </p:blipFill>
                      <p:spPr>
                        <a:xfrm>
                          <a:off x="5348071" y="984295"/>
                          <a:ext cx="2447925" cy="1895475"/>
                        </a:xfrm>
                        <a:prstGeom prst="rect">
                          <a:avLst/>
                        </a:prstGeom>
                      </p:spPr>
                    </p:pic>
                  </p:oleObj>
                </mc:Fallback>
              </mc:AlternateContent>
            </a:graphicData>
          </a:graphic>
        </p:graphicFrame>
      </p:grpSp>
      <p:grpSp>
        <p:nvGrpSpPr>
          <p:cNvPr id="3" name="Group 2">
            <a:extLst>
              <a:ext uri="{FF2B5EF4-FFF2-40B4-BE49-F238E27FC236}">
                <a16:creationId xmlns:a16="http://schemas.microsoft.com/office/drawing/2014/main" id="{33B532FC-8315-4841-85B9-46352E2430B6}"/>
              </a:ext>
            </a:extLst>
          </p:cNvPr>
          <p:cNvGrpSpPr/>
          <p:nvPr/>
        </p:nvGrpSpPr>
        <p:grpSpPr>
          <a:xfrm>
            <a:off x="8071432" y="3841276"/>
            <a:ext cx="3337596" cy="1940396"/>
            <a:chOff x="7770179" y="1892802"/>
            <a:chExt cx="2743200" cy="1754326"/>
          </a:xfrm>
        </p:grpSpPr>
        <p:sp>
          <p:nvSpPr>
            <p:cNvPr id="19" name="Rectangle 18">
              <a:extLst>
                <a:ext uri="{FF2B5EF4-FFF2-40B4-BE49-F238E27FC236}">
                  <a16:creationId xmlns:a16="http://schemas.microsoft.com/office/drawing/2014/main" id="{A6C979D2-B012-4B8C-AAAD-29E34B358296}"/>
                </a:ext>
              </a:extLst>
            </p:cNvPr>
            <p:cNvSpPr/>
            <p:nvPr/>
          </p:nvSpPr>
          <p:spPr>
            <a:xfrm>
              <a:off x="7770179" y="1892802"/>
              <a:ext cx="2743200" cy="175432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Object 1">
              <a:extLst>
                <a:ext uri="{FF2B5EF4-FFF2-40B4-BE49-F238E27FC236}">
                  <a16:creationId xmlns:a16="http://schemas.microsoft.com/office/drawing/2014/main" id="{4F91A7F0-B7D7-4CCE-8423-F570ECABBC64}"/>
                </a:ext>
              </a:extLst>
            </p:cNvPr>
            <p:cNvGraphicFramePr>
              <a:graphicFrameLocks noChangeAspect="1"/>
            </p:cNvGraphicFramePr>
            <p:nvPr>
              <p:extLst>
                <p:ext uri="{D42A27DB-BD31-4B8C-83A1-F6EECF244321}">
                  <p14:modId xmlns:p14="http://schemas.microsoft.com/office/powerpoint/2010/main" val="3292567121"/>
                </p:ext>
              </p:extLst>
            </p:nvPr>
          </p:nvGraphicFramePr>
          <p:xfrm>
            <a:off x="7916347" y="1953336"/>
            <a:ext cx="2447925" cy="1685925"/>
          </p:xfrm>
          <a:graphic>
            <a:graphicData uri="http://schemas.openxmlformats.org/presentationml/2006/ole">
              <mc:AlternateContent xmlns:mc="http://schemas.openxmlformats.org/markup-compatibility/2006">
                <mc:Choice xmlns:v="urn:schemas-microsoft-com:vml" Requires="v">
                  <p:oleObj spid="_x0000_s9535" name="Worksheet" r:id="rId10" imgW="2447994" imgH="1685945" progId="Excel.Sheet.12">
                    <p:embed/>
                  </p:oleObj>
                </mc:Choice>
                <mc:Fallback>
                  <p:oleObj name="Worksheet" r:id="rId10" imgW="2447994" imgH="1685945" progId="Excel.Sheet.12">
                    <p:embed/>
                    <p:pic>
                      <p:nvPicPr>
                        <p:cNvPr id="0" name=""/>
                        <p:cNvPicPr/>
                        <p:nvPr/>
                      </p:nvPicPr>
                      <p:blipFill>
                        <a:blip r:embed="rId11"/>
                        <a:stretch>
                          <a:fillRect/>
                        </a:stretch>
                      </p:blipFill>
                      <p:spPr>
                        <a:xfrm>
                          <a:off x="7916347" y="1953336"/>
                          <a:ext cx="2447925" cy="1685925"/>
                        </a:xfrm>
                        <a:prstGeom prst="rect">
                          <a:avLst/>
                        </a:prstGeom>
                      </p:spPr>
                    </p:pic>
                  </p:oleObj>
                </mc:Fallback>
              </mc:AlternateContent>
            </a:graphicData>
          </a:graphic>
        </p:graphicFrame>
      </p:grpSp>
      <p:graphicFrame>
        <p:nvGraphicFramePr>
          <p:cNvPr id="27" name="Object 26">
            <a:extLst>
              <a:ext uri="{FF2B5EF4-FFF2-40B4-BE49-F238E27FC236}">
                <a16:creationId xmlns:a16="http://schemas.microsoft.com/office/drawing/2014/main" id="{498D99C2-4E27-4F29-AE80-3EDC2BF1FD87}"/>
              </a:ext>
            </a:extLst>
          </p:cNvPr>
          <p:cNvGraphicFramePr>
            <a:graphicFrameLocks noChangeAspect="1"/>
          </p:cNvGraphicFramePr>
          <p:nvPr>
            <p:extLst>
              <p:ext uri="{D42A27DB-BD31-4B8C-83A1-F6EECF244321}">
                <p14:modId xmlns:p14="http://schemas.microsoft.com/office/powerpoint/2010/main" val="3623489410"/>
              </p:ext>
            </p:extLst>
          </p:nvPr>
        </p:nvGraphicFramePr>
        <p:xfrm>
          <a:off x="8089228" y="3834656"/>
          <a:ext cx="3478615" cy="1938862"/>
        </p:xfrm>
        <a:graphic>
          <a:graphicData uri="http://schemas.openxmlformats.org/presentationml/2006/ole">
            <mc:AlternateContent xmlns:mc="http://schemas.openxmlformats.org/markup-compatibility/2006">
              <mc:Choice xmlns:v="urn:schemas-microsoft-com:vml" Requires="v">
                <p:oleObj spid="_x0000_s9536" name="Worksheet" r:id="rId12" imgW="4562523" imgH="2743083" progId="Excel.Sheet.12">
                  <p:embed/>
                </p:oleObj>
              </mc:Choice>
              <mc:Fallback>
                <p:oleObj name="Worksheet" r:id="rId12" imgW="4562523" imgH="2743083" progId="Excel.Sheet.12">
                  <p:embed/>
                  <p:pic>
                    <p:nvPicPr>
                      <p:cNvPr id="0" name=""/>
                      <p:cNvPicPr/>
                      <p:nvPr/>
                    </p:nvPicPr>
                    <p:blipFill>
                      <a:blip r:embed="rId13"/>
                      <a:stretch>
                        <a:fillRect/>
                      </a:stretch>
                    </p:blipFill>
                    <p:spPr>
                      <a:xfrm>
                        <a:off x="8089228" y="3834656"/>
                        <a:ext cx="3478615" cy="1938862"/>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13CAC8D5-DD57-4A57-ACF8-F3A6B1525EEB}"/>
              </a:ext>
            </a:extLst>
          </p:cNvPr>
          <p:cNvSpPr/>
          <p:nvPr/>
        </p:nvSpPr>
        <p:spPr>
          <a:xfrm>
            <a:off x="8078612" y="1965213"/>
            <a:ext cx="3212983" cy="175432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Oval 8">
            <a:extLst>
              <a:ext uri="{FF2B5EF4-FFF2-40B4-BE49-F238E27FC236}">
                <a16:creationId xmlns:a16="http://schemas.microsoft.com/office/drawing/2014/main" id="{247CB32D-671A-49BB-A1CE-33467218E3CD}"/>
              </a:ext>
            </a:extLst>
          </p:cNvPr>
          <p:cNvSpPr/>
          <p:nvPr/>
        </p:nvSpPr>
        <p:spPr>
          <a:xfrm>
            <a:off x="9683875" y="307334"/>
            <a:ext cx="2080469" cy="4735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me to return.</a:t>
            </a:r>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5832EAF-DB27-4AA0-82C4-9DC6359EB66F}"/>
                  </a:ext>
                </a:extLst>
              </p:cNvPr>
              <p:cNvGraphicFramePr>
                <a:graphicFrameLocks noChangeAspect="1"/>
              </p:cNvGraphicFramePr>
              <p:nvPr>
                <p:extLst>
                  <p:ext uri="{D42A27DB-BD31-4B8C-83A1-F6EECF244321}">
                    <p14:modId xmlns:p14="http://schemas.microsoft.com/office/powerpoint/2010/main" val="1316902745"/>
                  </p:ext>
                </p:extLst>
              </p:nvPr>
            </p:nvGraphicFramePr>
            <p:xfrm>
              <a:off x="9720992" y="705419"/>
              <a:ext cx="832104" cy="856400"/>
            </p:xfrm>
            <a:graphic>
              <a:graphicData uri="http://schemas.microsoft.com/office/powerpoint/2016/sectionzoom">
                <psez:sectionZm>
                  <psez:sectionZmObj sectionId="{7D04859B-730C-42E1-9AA6-767EA3E87208}">
                    <psez:zmPr id="{A65D92D7-1951-426F-B41F-C4950D002EF4}" returnToParent="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11" name="Section Zoom 10">
                <a:hlinkClick r:id="rId15" action="ppaction://hlinksldjump"/>
                <a:extLst>
                  <a:ext uri="{FF2B5EF4-FFF2-40B4-BE49-F238E27FC236}">
                    <a16:creationId xmlns:a16="http://schemas.microsoft.com/office/drawing/2014/main" id="{25832EAF-DB27-4AA0-82C4-9DC6359EB66F}"/>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9720992" y="705419"/>
                <a:ext cx="832104" cy="856400"/>
              </a:xfrm>
              <a:prstGeom prst="rect">
                <a:avLst/>
              </a:prstGeom>
              <a:ln w="3175">
                <a:noFill/>
              </a:ln>
            </p:spPr>
          </p:pic>
        </mc:Fallback>
      </mc:AlternateContent>
      <p:pic>
        <p:nvPicPr>
          <p:cNvPr id="17" name="Picture 16">
            <a:extLst>
              <a:ext uri="{FF2B5EF4-FFF2-40B4-BE49-F238E27FC236}">
                <a16:creationId xmlns:a16="http://schemas.microsoft.com/office/drawing/2014/main" id="{220B214D-4EF2-4066-B4A5-A26BD085E7A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7656" y="307334"/>
            <a:ext cx="2914141" cy="1511939"/>
          </a:xfrm>
          <a:prstGeom prst="rect">
            <a:avLst/>
          </a:prstGeom>
        </p:spPr>
      </p:pic>
      <p:sp>
        <p:nvSpPr>
          <p:cNvPr id="18" name="TextBox 17">
            <a:extLst>
              <a:ext uri="{FF2B5EF4-FFF2-40B4-BE49-F238E27FC236}">
                <a16:creationId xmlns:a16="http://schemas.microsoft.com/office/drawing/2014/main" id="{FFB2876B-0FE1-4270-83FC-A036ED05D279}"/>
              </a:ext>
            </a:extLst>
          </p:cNvPr>
          <p:cNvSpPr txBox="1"/>
          <p:nvPr/>
        </p:nvSpPr>
        <p:spPr>
          <a:xfrm>
            <a:off x="3442466" y="367333"/>
            <a:ext cx="5832962" cy="923330"/>
          </a:xfrm>
          <a:prstGeom prst="rect">
            <a:avLst/>
          </a:prstGeom>
          <a:noFill/>
        </p:spPr>
        <p:txBody>
          <a:bodyPr wrap="square" rtlCol="0">
            <a:spAutoFit/>
          </a:bodyPr>
          <a:lstStyle/>
          <a:p>
            <a:r>
              <a:rPr lang="en-US" b="1" dirty="0"/>
              <a:t>Four samples were taken from each month. We sampled both lot life and defect for each instance. Below are the samples, along with associated p and X-Bar/R charts.</a:t>
            </a:r>
          </a:p>
        </p:txBody>
      </p:sp>
      <p:graphicFrame>
        <p:nvGraphicFramePr>
          <p:cNvPr id="26" name="Object 25">
            <a:extLst>
              <a:ext uri="{FF2B5EF4-FFF2-40B4-BE49-F238E27FC236}">
                <a16:creationId xmlns:a16="http://schemas.microsoft.com/office/drawing/2014/main" id="{82F1A92A-9EA2-415C-B03C-DF91683B4EAE}"/>
              </a:ext>
            </a:extLst>
          </p:cNvPr>
          <p:cNvGraphicFramePr>
            <a:graphicFrameLocks noChangeAspect="1"/>
          </p:cNvGraphicFramePr>
          <p:nvPr>
            <p:extLst>
              <p:ext uri="{D42A27DB-BD31-4B8C-83A1-F6EECF244321}">
                <p14:modId xmlns:p14="http://schemas.microsoft.com/office/powerpoint/2010/main" val="2455864983"/>
              </p:ext>
            </p:extLst>
          </p:nvPr>
        </p:nvGraphicFramePr>
        <p:xfrm>
          <a:off x="8145724" y="1999413"/>
          <a:ext cx="3057525" cy="1685925"/>
        </p:xfrm>
        <a:graphic>
          <a:graphicData uri="http://schemas.openxmlformats.org/presentationml/2006/ole">
            <mc:AlternateContent xmlns:mc="http://schemas.openxmlformats.org/markup-compatibility/2006">
              <mc:Choice xmlns:v="urn:schemas-microsoft-com:vml" Requires="v">
                <p:oleObj spid="_x0000_s9537" name="Worksheet" r:id="rId18" imgW="3057360" imgH="1685945" progId="Excel.Sheet.12">
                  <p:embed/>
                </p:oleObj>
              </mc:Choice>
              <mc:Fallback>
                <p:oleObj name="Worksheet" r:id="rId18" imgW="3057360" imgH="1685945" progId="Excel.Sheet.12">
                  <p:embed/>
                  <p:pic>
                    <p:nvPicPr>
                      <p:cNvPr id="0" name=""/>
                      <p:cNvPicPr/>
                      <p:nvPr/>
                    </p:nvPicPr>
                    <p:blipFill>
                      <a:blip r:embed="rId19"/>
                      <a:stretch>
                        <a:fillRect/>
                      </a:stretch>
                    </p:blipFill>
                    <p:spPr>
                      <a:xfrm>
                        <a:off x="8145724" y="1999413"/>
                        <a:ext cx="3057525" cy="1685925"/>
                      </a:xfrm>
                      <a:prstGeom prst="rect">
                        <a:avLst/>
                      </a:prstGeom>
                    </p:spPr>
                  </p:pic>
                </p:oleObj>
              </mc:Fallback>
            </mc:AlternateContent>
          </a:graphicData>
        </a:graphic>
      </p:graphicFrame>
      <p:sp>
        <p:nvSpPr>
          <p:cNvPr id="28" name="TextBox 27">
            <a:extLst>
              <a:ext uri="{FF2B5EF4-FFF2-40B4-BE49-F238E27FC236}">
                <a16:creationId xmlns:a16="http://schemas.microsoft.com/office/drawing/2014/main" id="{08A92D97-D8E0-471E-99D3-E77B2FECAA4F}"/>
              </a:ext>
            </a:extLst>
          </p:cNvPr>
          <p:cNvSpPr txBox="1"/>
          <p:nvPr/>
        </p:nvSpPr>
        <p:spPr>
          <a:xfrm>
            <a:off x="9225933" y="1573953"/>
            <a:ext cx="897105" cy="369332"/>
          </a:xfrm>
          <a:prstGeom prst="rect">
            <a:avLst/>
          </a:prstGeom>
          <a:noFill/>
        </p:spPr>
        <p:txBody>
          <a:bodyPr wrap="none" rtlCol="0">
            <a:spAutoFit/>
          </a:bodyPr>
          <a:lstStyle/>
          <a:p>
            <a:r>
              <a:rPr lang="en-US" b="1" dirty="0"/>
              <a:t>Defects</a:t>
            </a:r>
          </a:p>
        </p:txBody>
      </p:sp>
      <p:sp>
        <p:nvSpPr>
          <p:cNvPr id="29" name="Rectangle 28">
            <a:extLst>
              <a:ext uri="{FF2B5EF4-FFF2-40B4-BE49-F238E27FC236}">
                <a16:creationId xmlns:a16="http://schemas.microsoft.com/office/drawing/2014/main" id="{F456F573-8086-4985-8AEC-746D14CD7086}"/>
              </a:ext>
            </a:extLst>
          </p:cNvPr>
          <p:cNvSpPr/>
          <p:nvPr/>
        </p:nvSpPr>
        <p:spPr>
          <a:xfrm>
            <a:off x="2068962" y="1899707"/>
            <a:ext cx="3212983" cy="175432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Object 29">
            <a:extLst>
              <a:ext uri="{FF2B5EF4-FFF2-40B4-BE49-F238E27FC236}">
                <a16:creationId xmlns:a16="http://schemas.microsoft.com/office/drawing/2014/main" id="{B4B31535-884B-4BF3-BD97-C6DA9B9BDA56}"/>
              </a:ext>
            </a:extLst>
          </p:cNvPr>
          <p:cNvGraphicFramePr>
            <a:graphicFrameLocks noChangeAspect="1"/>
          </p:cNvGraphicFramePr>
          <p:nvPr>
            <p:extLst>
              <p:ext uri="{D42A27DB-BD31-4B8C-83A1-F6EECF244321}">
                <p14:modId xmlns:p14="http://schemas.microsoft.com/office/powerpoint/2010/main" val="204589616"/>
              </p:ext>
            </p:extLst>
          </p:nvPr>
        </p:nvGraphicFramePr>
        <p:xfrm>
          <a:off x="2146300" y="1933575"/>
          <a:ext cx="3057525" cy="1685925"/>
        </p:xfrm>
        <a:graphic>
          <a:graphicData uri="http://schemas.openxmlformats.org/presentationml/2006/ole">
            <mc:AlternateContent xmlns:mc="http://schemas.openxmlformats.org/markup-compatibility/2006">
              <mc:Choice xmlns:v="urn:schemas-microsoft-com:vml" Requires="v">
                <p:oleObj spid="_x0000_s9538" name="Worksheet" r:id="rId20" imgW="3057360" imgH="1685945" progId="Excel.Sheet.12">
                  <p:embed/>
                </p:oleObj>
              </mc:Choice>
              <mc:Fallback>
                <p:oleObj name="Worksheet" r:id="rId20" imgW="3057360" imgH="1685945" progId="Excel.Sheet.12">
                  <p:embed/>
                  <p:pic>
                    <p:nvPicPr>
                      <p:cNvPr id="0" name=""/>
                      <p:cNvPicPr/>
                      <p:nvPr/>
                    </p:nvPicPr>
                    <p:blipFill>
                      <a:blip r:embed="rId21"/>
                      <a:stretch>
                        <a:fillRect/>
                      </a:stretch>
                    </p:blipFill>
                    <p:spPr>
                      <a:xfrm>
                        <a:off x="2146300" y="1933575"/>
                        <a:ext cx="3057525" cy="1685925"/>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A07901AC-B683-4BEC-9D9B-F5AE9A56E88F}"/>
              </a:ext>
            </a:extLst>
          </p:cNvPr>
          <p:cNvSpPr txBox="1"/>
          <p:nvPr/>
        </p:nvSpPr>
        <p:spPr>
          <a:xfrm>
            <a:off x="3293027" y="1590545"/>
            <a:ext cx="877933" cy="369332"/>
          </a:xfrm>
          <a:prstGeom prst="rect">
            <a:avLst/>
          </a:prstGeom>
          <a:noFill/>
        </p:spPr>
        <p:txBody>
          <a:bodyPr wrap="none" rtlCol="0">
            <a:spAutoFit/>
          </a:bodyPr>
          <a:lstStyle/>
          <a:p>
            <a:r>
              <a:rPr lang="en-US" b="1" dirty="0"/>
              <a:t>Lot Life</a:t>
            </a:r>
          </a:p>
        </p:txBody>
      </p:sp>
      <p:graphicFrame>
        <p:nvGraphicFramePr>
          <p:cNvPr id="33" name="Object 32">
            <a:extLst>
              <a:ext uri="{FF2B5EF4-FFF2-40B4-BE49-F238E27FC236}">
                <a16:creationId xmlns:a16="http://schemas.microsoft.com/office/drawing/2014/main" id="{D11DC6A5-A1C4-40CE-8F5D-732CF84103CC}"/>
              </a:ext>
            </a:extLst>
          </p:cNvPr>
          <p:cNvGraphicFramePr>
            <a:graphicFrameLocks noChangeAspect="1"/>
          </p:cNvGraphicFramePr>
          <p:nvPr>
            <p:extLst>
              <p:ext uri="{D42A27DB-BD31-4B8C-83A1-F6EECF244321}">
                <p14:modId xmlns:p14="http://schemas.microsoft.com/office/powerpoint/2010/main" val="3651928622"/>
              </p:ext>
            </p:extLst>
          </p:nvPr>
        </p:nvGraphicFramePr>
        <p:xfrm>
          <a:off x="3995441" y="3795533"/>
          <a:ext cx="3200400" cy="2024063"/>
        </p:xfrm>
        <a:graphic>
          <a:graphicData uri="http://schemas.openxmlformats.org/presentationml/2006/ole">
            <mc:AlternateContent xmlns:mc="http://schemas.openxmlformats.org/markup-compatibility/2006">
              <mc:Choice xmlns:v="urn:schemas-microsoft-com:vml" Requires="v">
                <p:oleObj spid="_x0000_s9539" name="Worksheet" r:id="rId22" imgW="4562523" imgH="2743083" progId="Excel.Sheet.12">
                  <p:embed/>
                </p:oleObj>
              </mc:Choice>
              <mc:Fallback>
                <p:oleObj name="Worksheet" r:id="rId22" imgW="4562523" imgH="2743083" progId="Excel.Sheet.12">
                  <p:embed/>
                  <p:pic>
                    <p:nvPicPr>
                      <p:cNvPr id="0" name=""/>
                      <p:cNvPicPr/>
                      <p:nvPr/>
                    </p:nvPicPr>
                    <p:blipFill>
                      <a:blip r:embed="rId23"/>
                      <a:stretch>
                        <a:fillRect/>
                      </a:stretch>
                    </p:blipFill>
                    <p:spPr>
                      <a:xfrm>
                        <a:off x="3995441" y="3795533"/>
                        <a:ext cx="3200400" cy="2024063"/>
                      </a:xfrm>
                      <a:prstGeom prst="rect">
                        <a:avLst/>
                      </a:prstGeom>
                    </p:spPr>
                  </p:pic>
                </p:oleObj>
              </mc:Fallback>
            </mc:AlternateContent>
          </a:graphicData>
        </a:graphic>
      </p:graphicFrame>
      <p:sp>
        <p:nvSpPr>
          <p:cNvPr id="34" name="TextBox 33">
            <a:extLst>
              <a:ext uri="{FF2B5EF4-FFF2-40B4-BE49-F238E27FC236}">
                <a16:creationId xmlns:a16="http://schemas.microsoft.com/office/drawing/2014/main" id="{7B64E7C0-B19D-4509-829B-F27845FA9022}"/>
              </a:ext>
            </a:extLst>
          </p:cNvPr>
          <p:cNvSpPr txBox="1"/>
          <p:nvPr/>
        </p:nvSpPr>
        <p:spPr>
          <a:xfrm>
            <a:off x="577908" y="5934670"/>
            <a:ext cx="10115456" cy="923330"/>
          </a:xfrm>
          <a:prstGeom prst="rect">
            <a:avLst/>
          </a:prstGeom>
          <a:noFill/>
        </p:spPr>
        <p:txBody>
          <a:bodyPr wrap="square" rtlCol="0">
            <a:spAutoFit/>
          </a:bodyPr>
          <a:lstStyle/>
          <a:p>
            <a:r>
              <a:rPr lang="en-US" b="1" dirty="0"/>
              <a:t>While each chart shows the data well within control range, none of the charts are especially “bumpy” or jagged, so we conjecture that the process DOES indeed need some improvement. We do acknowledge that sampling more months’ worth of sales data could be more enlightening.</a:t>
            </a:r>
          </a:p>
        </p:txBody>
      </p:sp>
      <p:graphicFrame>
        <p:nvGraphicFramePr>
          <p:cNvPr id="32" name="Object 31">
            <a:extLst>
              <a:ext uri="{FF2B5EF4-FFF2-40B4-BE49-F238E27FC236}">
                <a16:creationId xmlns:a16="http://schemas.microsoft.com/office/drawing/2014/main" id="{0E64EB93-21D2-440F-983E-EA30CD318713}"/>
              </a:ext>
            </a:extLst>
          </p:cNvPr>
          <p:cNvGraphicFramePr>
            <a:graphicFrameLocks noChangeAspect="1"/>
          </p:cNvGraphicFramePr>
          <p:nvPr>
            <p:extLst>
              <p:ext uri="{D42A27DB-BD31-4B8C-83A1-F6EECF244321}">
                <p14:modId xmlns:p14="http://schemas.microsoft.com/office/powerpoint/2010/main" val="861369003"/>
              </p:ext>
            </p:extLst>
          </p:nvPr>
        </p:nvGraphicFramePr>
        <p:xfrm>
          <a:off x="436665" y="3767757"/>
          <a:ext cx="3198709" cy="2043105"/>
        </p:xfrm>
        <a:graphic>
          <a:graphicData uri="http://schemas.openxmlformats.org/presentationml/2006/ole">
            <mc:AlternateContent xmlns:mc="http://schemas.openxmlformats.org/markup-compatibility/2006">
              <mc:Choice xmlns:v="urn:schemas-microsoft-com:vml" Requires="v">
                <p:oleObj spid="_x0000_s9540" name="Worksheet" r:id="rId24" imgW="4562523" imgH="2914767" progId="Excel.Sheet.12">
                  <p:embed/>
                </p:oleObj>
              </mc:Choice>
              <mc:Fallback>
                <p:oleObj name="Worksheet" r:id="rId24" imgW="4562523" imgH="2914767" progId="Excel.Sheet.12">
                  <p:embed/>
                  <p:pic>
                    <p:nvPicPr>
                      <p:cNvPr id="0" name=""/>
                      <p:cNvPicPr/>
                      <p:nvPr/>
                    </p:nvPicPr>
                    <p:blipFill>
                      <a:blip r:embed="rId25"/>
                      <a:stretch>
                        <a:fillRect/>
                      </a:stretch>
                    </p:blipFill>
                    <p:spPr>
                      <a:xfrm>
                        <a:off x="436665" y="3767757"/>
                        <a:ext cx="3198709" cy="2043105"/>
                      </a:xfrm>
                      <a:prstGeom prst="rect">
                        <a:avLst/>
                      </a:prstGeom>
                    </p:spPr>
                  </p:pic>
                </p:oleObj>
              </mc:Fallback>
            </mc:AlternateContent>
          </a:graphicData>
        </a:graphic>
      </p:graphicFrame>
      <p:sp>
        <p:nvSpPr>
          <p:cNvPr id="35" name="TextBox 34">
            <a:extLst>
              <a:ext uri="{FF2B5EF4-FFF2-40B4-BE49-F238E27FC236}">
                <a16:creationId xmlns:a16="http://schemas.microsoft.com/office/drawing/2014/main" id="{B46259B1-7EB7-46D1-A345-D8C314959AAD}"/>
              </a:ext>
            </a:extLst>
          </p:cNvPr>
          <p:cNvSpPr txBox="1"/>
          <p:nvPr/>
        </p:nvSpPr>
        <p:spPr>
          <a:xfrm>
            <a:off x="5521546" y="2236181"/>
            <a:ext cx="2468720" cy="923330"/>
          </a:xfrm>
          <a:prstGeom prst="rect">
            <a:avLst/>
          </a:prstGeom>
          <a:noFill/>
        </p:spPr>
        <p:txBody>
          <a:bodyPr wrap="square" rtlCol="0">
            <a:spAutoFit/>
          </a:bodyPr>
          <a:lstStyle/>
          <a:p>
            <a:r>
              <a:rPr lang="en-US" b="1" dirty="0"/>
              <a:t>To see the calculation tables and formulas, click the data tables.</a:t>
            </a:r>
          </a:p>
        </p:txBody>
      </p:sp>
    </p:spTree>
    <p:extLst>
      <p:ext uri="{BB962C8B-B14F-4D97-AF65-F5344CB8AC3E}">
        <p14:creationId xmlns:p14="http://schemas.microsoft.com/office/powerpoint/2010/main" val="45779602"/>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nextCondLst>
                <p:cond evt="onClick" delay="0">
                  <p:tgtEl>
                    <p:spTgt spid="30"/>
                  </p:tgtEl>
                </p:cond>
              </p:nextCondLst>
            </p:seq>
            <p:seq concurrent="1" nextAc="seek">
              <p:cTn id="22" restart="whenNotActive" fill="hold" evtFilter="cancelBubble" nodeType="interactiveSeq">
                <p:stCondLst>
                  <p:cond evt="onClick" delay="0">
                    <p:tgtEl>
                      <p:spTgt spid="26"/>
                    </p:tgtEl>
                  </p:cond>
                </p:stCondLst>
                <p:endSync evt="end" delay="0">
                  <p:rtn val="all"/>
                </p:endSync>
                <p:childTnLst>
                  <p:par>
                    <p:cTn id="23" fill="hold">
                      <p:stCondLst>
                        <p:cond delay="0"/>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6"/>
                                        </p:tgtEl>
                                      </p:cBhvr>
                                    </p:animEffect>
                                    <p:set>
                                      <p:cBhvr>
                                        <p:cTn id="27" dur="1" fill="hold">
                                          <p:stCondLst>
                                            <p:cond delay="499"/>
                                          </p:stCondLst>
                                        </p:cTn>
                                        <p:tgtEl>
                                          <p:spTgt spid="26"/>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20"/>
                                        </p:tgtEl>
                                      </p:cBhvr>
                                    </p:animEffect>
                                    <p:set>
                                      <p:cBhvr>
                                        <p:cTn id="30" dur="1" fill="hold">
                                          <p:stCondLst>
                                            <p:cond delay="499"/>
                                          </p:stCondLst>
                                        </p:cTn>
                                        <p:tgtEl>
                                          <p:spTgt spid="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nextCondLst>
                <p:cond evt="onClick" delay="0">
                  <p:tgtEl>
                    <p:spTgt spid="26"/>
                  </p:tgtEl>
                </p:cond>
              </p:nextCondLst>
            </p:seq>
            <p:seq concurrent="1" nextAc="seek">
              <p:cTn id="38" restart="whenNotActive" fill="hold" evtFilter="cancelBubble" nodeType="interactiveSeq">
                <p:stCondLst>
                  <p:cond evt="onClick" delay="0">
                    <p:tgtEl>
                      <p:spTgt spid="4"/>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0" presetClass="entr" presetSubtype="0" fill="hold" grpId="1"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nextCondLst>
                <p:cond evt="onClick" delay="0">
                  <p:tgtEl>
                    <p:spTgt spid="4"/>
                  </p:tgtEl>
                </p:cond>
              </p:nextCondLst>
            </p:seq>
            <p:seq concurrent="1" nextAc="seek">
              <p:cTn id="54" restart="whenNotActive" fill="hold" evtFilter="cancelBubble" nodeType="interactiveSeq">
                <p:stCondLst>
                  <p:cond evt="onClick" delay="0">
                    <p:tgtEl>
                      <p:spTgt spid="5"/>
                    </p:tgtEl>
                  </p:cond>
                </p:stCondLst>
                <p:endSync evt="end" delay="0">
                  <p:rtn val="all"/>
                </p:endSync>
                <p:childTnLst>
                  <p:par>
                    <p:cTn id="55" fill="hold">
                      <p:stCondLst>
                        <p:cond delay="0"/>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9"/>
                                          </p:stCondLst>
                                        </p:cTn>
                                        <p:tgtEl>
                                          <p:spTgt spid="12"/>
                                        </p:tgtEl>
                                        <p:attrNameLst>
                                          <p:attrName>style.visibility</p:attrName>
                                        </p:attrNameLst>
                                      </p:cBhvr>
                                      <p:to>
                                        <p:strVal val="hidden"/>
                                      </p:to>
                                    </p:set>
                                  </p:childTnLst>
                                </p:cTn>
                              </p:par>
                              <p:par>
                                <p:cTn id="64" presetID="10" presetClass="entr" presetSubtype="0" fill="hold" grpId="1"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childTnLst>
                          </p:cTn>
                        </p:par>
                      </p:childTnLst>
                    </p:cTn>
                  </p:par>
                </p:childTnLst>
              </p:cTn>
              <p:nextCondLst>
                <p:cond evt="onClick" delay="0">
                  <p:tgtEl>
                    <p:spTgt spid="5"/>
                  </p:tgtEl>
                </p:cond>
              </p:nextCondLst>
            </p:seq>
          </p:childTnLst>
        </p:cTn>
      </p:par>
    </p:tnLst>
    <p:bldLst>
      <p:bldP spid="20" grpId="0" animBg="1"/>
      <p:bldP spid="20" grpId="1" animBg="1"/>
      <p:bldP spid="29" grpId="0" animBg="1"/>
      <p:bldP spid="2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FBD2D1-138E-466B-8AB2-37D81CCA036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8" name="Speech Bubble: Oval 7">
            <a:extLst>
              <a:ext uri="{FF2B5EF4-FFF2-40B4-BE49-F238E27FC236}">
                <a16:creationId xmlns:a16="http://schemas.microsoft.com/office/drawing/2014/main" id="{CD18BC83-D444-4C47-AE36-679C254FD526}"/>
              </a:ext>
            </a:extLst>
          </p:cNvPr>
          <p:cNvSpPr/>
          <p:nvPr/>
        </p:nvSpPr>
        <p:spPr>
          <a:xfrm>
            <a:off x="548232" y="5419287"/>
            <a:ext cx="2080469" cy="4735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me to return.</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A33649F4-43D9-411D-8006-FEF68CA735A2}"/>
                  </a:ext>
                </a:extLst>
              </p:cNvPr>
              <p:cNvGraphicFramePr>
                <a:graphicFrameLocks noChangeAspect="1"/>
              </p:cNvGraphicFramePr>
              <p:nvPr>
                <p:extLst>
                  <p:ext uri="{D42A27DB-BD31-4B8C-83A1-F6EECF244321}">
                    <p14:modId xmlns:p14="http://schemas.microsoft.com/office/powerpoint/2010/main" val="4095775736"/>
                  </p:ext>
                </p:extLst>
              </p:nvPr>
            </p:nvGraphicFramePr>
            <p:xfrm>
              <a:off x="585349" y="5817372"/>
              <a:ext cx="832104" cy="856400"/>
            </p:xfrm>
            <a:graphic>
              <a:graphicData uri="http://schemas.microsoft.com/office/powerpoint/2016/sectionzoom">
                <psez:sectionZm>
                  <psez:sectionZmObj sectionId="{7D04859B-730C-42E1-9AA6-767EA3E87208}">
                    <psez:zmPr id="{A65D92D7-1951-426F-B41F-C4950D002EF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A33649F4-43D9-411D-8006-FEF68CA735A2}"/>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585349" y="5817372"/>
                <a:ext cx="832104" cy="856400"/>
              </a:xfrm>
              <a:prstGeom prst="rect">
                <a:avLst/>
              </a:prstGeom>
              <a:ln w="3175">
                <a:noFill/>
              </a:ln>
            </p:spPr>
          </p:pic>
        </mc:Fallback>
      </mc:AlternateContent>
      <p:sp>
        <p:nvSpPr>
          <p:cNvPr id="11" name="TextBox 10">
            <a:extLst>
              <a:ext uri="{FF2B5EF4-FFF2-40B4-BE49-F238E27FC236}">
                <a16:creationId xmlns:a16="http://schemas.microsoft.com/office/drawing/2014/main" id="{76180F1B-8DAC-4A1A-8433-FA388888AB56}"/>
              </a:ext>
            </a:extLst>
          </p:cNvPr>
          <p:cNvSpPr txBox="1"/>
          <p:nvPr/>
        </p:nvSpPr>
        <p:spPr>
          <a:xfrm>
            <a:off x="251670" y="2164360"/>
            <a:ext cx="3464653" cy="2862322"/>
          </a:xfrm>
          <a:prstGeom prst="rect">
            <a:avLst/>
          </a:prstGeom>
          <a:noFill/>
        </p:spPr>
        <p:txBody>
          <a:bodyPr wrap="square" rtlCol="0">
            <a:spAutoFit/>
          </a:bodyPr>
          <a:lstStyle/>
          <a:p>
            <a:r>
              <a:rPr lang="en-US" dirty="0"/>
              <a:t>The heat map to the right is a visualization of how the variables are correlated. Due to the mutual exclusivity of many of the variables (e.g. only one month is possible for each unit), only the lower left corner is truly useful. Click the highlighted area to see that section in more detail, along with a couple bits of information.</a:t>
            </a:r>
          </a:p>
        </p:txBody>
      </p:sp>
      <p:pic>
        <p:nvPicPr>
          <p:cNvPr id="13" name="Picture 12">
            <a:extLst>
              <a:ext uri="{FF2B5EF4-FFF2-40B4-BE49-F238E27FC236}">
                <a16:creationId xmlns:a16="http://schemas.microsoft.com/office/drawing/2014/main" id="{B0D7A1B7-94B5-47D3-B3AB-57EA7A7368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670" y="443168"/>
            <a:ext cx="2914141" cy="1194920"/>
          </a:xfrm>
          <a:prstGeom prst="rect">
            <a:avLst/>
          </a:prstGeom>
        </p:spPr>
      </p:pic>
      <p:pic>
        <p:nvPicPr>
          <p:cNvPr id="5" name="Picture 4">
            <a:extLst>
              <a:ext uri="{FF2B5EF4-FFF2-40B4-BE49-F238E27FC236}">
                <a16:creationId xmlns:a16="http://schemas.microsoft.com/office/drawing/2014/main" id="{0F12B3A0-C125-415F-8D9B-A2EB91C5E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3034" y="608913"/>
            <a:ext cx="8067296" cy="5640173"/>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5D91B633-5773-4DC1-A174-60CD09537539}"/>
                  </a:ext>
                </a:extLst>
              </p:cNvPr>
              <p:cNvGraphicFramePr>
                <a:graphicFrameLocks noChangeAspect="1"/>
              </p:cNvGraphicFramePr>
              <p:nvPr>
                <p:extLst>
                  <p:ext uri="{D42A27DB-BD31-4B8C-83A1-F6EECF244321}">
                    <p14:modId xmlns:p14="http://schemas.microsoft.com/office/powerpoint/2010/main" val="1772984850"/>
                  </p:ext>
                </p:extLst>
              </p:nvPr>
            </p:nvGraphicFramePr>
            <p:xfrm>
              <a:off x="3873033" y="4306134"/>
              <a:ext cx="5320131" cy="1942951"/>
            </p:xfrm>
            <a:graphic>
              <a:graphicData uri="http://schemas.microsoft.com/office/powerpoint/2016/slidezoom">
                <pslz:sldZm>
                  <pslz:sldZmObj sldId="291" cId="2603235063">
                    <pslz:zmPr id="{800BDCC0-017D-4CCB-9B0F-4D638CAD67E8}"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5320131" cy="1942951"/>
                        </a:xfrm>
                        <a:prstGeom prst="rect">
                          <a:avLst/>
                        </a:prstGeom>
                        <a:ln w="3175">
                          <a:solidFill>
                            <a:prstClr val="ltGray"/>
                          </a:solidFill>
                        </a:ln>
                      </p166:spPr>
                    </pslz:zmPr>
                  </pslz:sldZmObj>
                </pslz:sldZm>
              </a:graphicData>
            </a:graphic>
          </p:graphicFrame>
        </mc:Choice>
        <mc:Fallback xmlns="">
          <p:pic>
            <p:nvPicPr>
              <p:cNvPr id="7" name="Slide Zoom 6">
                <a:hlinkClick r:id="rId9" action="ppaction://hlinksldjump"/>
                <a:extLst>
                  <a:ext uri="{FF2B5EF4-FFF2-40B4-BE49-F238E27FC236}">
                    <a16:creationId xmlns:a16="http://schemas.microsoft.com/office/drawing/2014/main" id="{5D91B633-5773-4DC1-A174-60CD09537539}"/>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3873033" y="4306134"/>
                <a:ext cx="5320131" cy="1942951"/>
              </a:xfrm>
              <a:prstGeom prst="rect">
                <a:avLst/>
              </a:prstGeom>
              <a:ln w="3175">
                <a:solidFill>
                  <a:prstClr val="ltGray"/>
                </a:solidFill>
              </a:ln>
            </p:spPr>
          </p:pic>
        </mc:Fallback>
      </mc:AlternateContent>
    </p:spTree>
    <p:extLst>
      <p:ext uri="{BB962C8B-B14F-4D97-AF65-F5344CB8AC3E}">
        <p14:creationId xmlns:p14="http://schemas.microsoft.com/office/powerpoint/2010/main" val="1762956369"/>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1967F9A-2057-4B36-8CBE-9F3F913544C6}"/>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cxnSp>
        <p:nvCxnSpPr>
          <p:cNvPr id="34" name="Straight Connector 33">
            <a:extLst>
              <a:ext uri="{FF2B5EF4-FFF2-40B4-BE49-F238E27FC236}">
                <a16:creationId xmlns:a16="http://schemas.microsoft.com/office/drawing/2014/main" id="{45740F53-EADA-44DB-ADDC-B4310168F3C1}"/>
              </a:ext>
            </a:extLst>
          </p:cNvPr>
          <p:cNvCxnSpPr>
            <a:cxnSpLocks/>
          </p:cNvCxnSpPr>
          <p:nvPr/>
        </p:nvCxnSpPr>
        <p:spPr>
          <a:xfrm flipH="1">
            <a:off x="4099987" y="1776804"/>
            <a:ext cx="2363805" cy="850595"/>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E3497EC-7CFC-4991-89B1-AF230CB66467}"/>
              </a:ext>
            </a:extLst>
          </p:cNvPr>
          <p:cNvCxnSpPr>
            <a:cxnSpLocks/>
          </p:cNvCxnSpPr>
          <p:nvPr/>
        </p:nvCxnSpPr>
        <p:spPr>
          <a:xfrm>
            <a:off x="3963351" y="2646516"/>
            <a:ext cx="3172555" cy="7824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E54D83-E490-4095-808A-B8E0687E5ED9}"/>
              </a:ext>
            </a:extLst>
          </p:cNvPr>
          <p:cNvCxnSpPr>
            <a:cxnSpLocks/>
          </p:cNvCxnSpPr>
          <p:nvPr/>
        </p:nvCxnSpPr>
        <p:spPr>
          <a:xfrm>
            <a:off x="3990254" y="2636661"/>
            <a:ext cx="2720452" cy="2661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2E9B416A-239F-4303-B6FB-999CC64AED91}"/>
                  </a:ext>
                </a:extLst>
              </p:cNvPr>
              <p:cNvGraphicFramePr>
                <a:graphicFrameLocks/>
              </p:cNvGraphicFramePr>
              <p:nvPr>
                <p:extLst>
                  <p:ext uri="{D42A27DB-BD31-4B8C-83A1-F6EECF244321}">
                    <p14:modId xmlns:p14="http://schemas.microsoft.com/office/powerpoint/2010/main" val="1046069082"/>
                  </p:ext>
                </p:extLst>
              </p:nvPr>
            </p:nvGraphicFramePr>
            <p:xfrm>
              <a:off x="1219627" y="2069416"/>
              <a:ext cx="2880360" cy="1146496"/>
            </p:xfrm>
            <a:graphic>
              <a:graphicData uri="http://schemas.microsoft.com/office/powerpoint/2016/slidezoom">
                <pslz:sldZm>
                  <pslz:sldZmObj sldId="270" cId="3339386305">
                    <pslz:zmPr id="{8C988AF4-DDEC-4E4D-B1D3-BB064A4C7BBB}"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46496"/>
                        </a:xfrm>
                        <a:prstGeom prst="rect">
                          <a:avLst/>
                        </a:prstGeom>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2E9B416A-239F-4303-B6FB-999CC64AED9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219627" y="2069416"/>
                <a:ext cx="2880360" cy="114649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041C8E21-9DF4-4A9D-93DE-B4CA11A694B3}"/>
                  </a:ext>
                </a:extLst>
              </p:cNvPr>
              <p:cNvGraphicFramePr>
                <a:graphicFrameLocks/>
              </p:cNvGraphicFramePr>
              <p:nvPr>
                <p:extLst>
                  <p:ext uri="{D42A27DB-BD31-4B8C-83A1-F6EECF244321}">
                    <p14:modId xmlns:p14="http://schemas.microsoft.com/office/powerpoint/2010/main" val="1794170349"/>
                  </p:ext>
                </p:extLst>
              </p:nvPr>
            </p:nvGraphicFramePr>
            <p:xfrm>
              <a:off x="1219627" y="2077120"/>
              <a:ext cx="2880360" cy="1146496"/>
            </p:xfrm>
            <a:graphic>
              <a:graphicData uri="http://schemas.microsoft.com/office/powerpoint/2016/slidezoom">
                <pslz:sldZm>
                  <pslz:sldZmObj sldId="271" cId="2849918356">
                    <pslz:zmPr id="{4840494E-2E31-4CDE-A685-E186ED91A106}"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46496"/>
                        </a:xfrm>
                        <a:prstGeom prst="rect">
                          <a:avLst/>
                        </a:prstGeom>
                      </p166:spPr>
                    </pslz:zmPr>
                  </pslz:sldZmObj>
                </pslz:sldZm>
              </a:graphicData>
            </a:graphic>
          </p:graphicFrame>
        </mc:Choice>
        <mc:Fallback xmlns="">
          <p:pic>
            <p:nvPicPr>
              <p:cNvPr id="21" name="Slide Zoom 20">
                <a:hlinkClick r:id="rId8" action="ppaction://hlinksldjump"/>
                <a:extLst>
                  <a:ext uri="{FF2B5EF4-FFF2-40B4-BE49-F238E27FC236}">
                    <a16:creationId xmlns:a16="http://schemas.microsoft.com/office/drawing/2014/main" id="{041C8E21-9DF4-4A9D-93DE-B4CA11A694B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219627" y="2077120"/>
                <a:ext cx="2880360" cy="114649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C56EA880-B52E-4E89-926A-C1DB139BDE05}"/>
                  </a:ext>
                </a:extLst>
              </p:cNvPr>
              <p:cNvGraphicFramePr>
                <a:graphicFrameLocks/>
              </p:cNvGraphicFramePr>
              <p:nvPr>
                <p:extLst>
                  <p:ext uri="{D42A27DB-BD31-4B8C-83A1-F6EECF244321}">
                    <p14:modId xmlns:p14="http://schemas.microsoft.com/office/powerpoint/2010/main" val="1678478023"/>
                  </p:ext>
                </p:extLst>
              </p:nvPr>
            </p:nvGraphicFramePr>
            <p:xfrm>
              <a:off x="1272554" y="2094335"/>
              <a:ext cx="2774506" cy="1104362"/>
            </p:xfrm>
            <a:graphic>
              <a:graphicData uri="http://schemas.microsoft.com/office/powerpoint/2016/slidezoom">
                <pslz:sldZm>
                  <pslz:sldZmObj sldId="272" cId="1754666604">
                    <pslz:zmPr id="{DB27D466-D1F0-4300-B5A9-7CF7A0FEBB73}"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774506" cy="1104362"/>
                        </a:xfrm>
                        <a:prstGeom prst="rect">
                          <a:avLst/>
                        </a:prstGeom>
                      </p166:spPr>
                    </pslz:zmPr>
                  </pslz:sldZmObj>
                </pslz:sldZm>
              </a:graphicData>
            </a:graphic>
          </p:graphicFrame>
        </mc:Choice>
        <mc:Fallback xmlns="">
          <p:pic>
            <p:nvPicPr>
              <p:cNvPr id="25" name="Slide Zoom 24">
                <a:hlinkClick r:id="rId11" action="ppaction://hlinksldjump"/>
                <a:extLst>
                  <a:ext uri="{FF2B5EF4-FFF2-40B4-BE49-F238E27FC236}">
                    <a16:creationId xmlns:a16="http://schemas.microsoft.com/office/drawing/2014/main" id="{C56EA880-B52E-4E89-926A-C1DB139BDE05}"/>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1272554" y="2094335"/>
                <a:ext cx="2774506" cy="1104362"/>
              </a:xfrm>
              <a:prstGeom prst="rect">
                <a:avLst/>
              </a:prstGeom>
            </p:spPr>
          </p:pic>
        </mc:Fallback>
      </mc:AlternateContent>
      <p:sp>
        <p:nvSpPr>
          <p:cNvPr id="23" name="Rectangle 22">
            <a:extLst>
              <a:ext uri="{FF2B5EF4-FFF2-40B4-BE49-F238E27FC236}">
                <a16:creationId xmlns:a16="http://schemas.microsoft.com/office/drawing/2014/main" id="{1747A9CF-D5BE-4CF0-B1C1-DF68510031E7}"/>
              </a:ext>
            </a:extLst>
          </p:cNvPr>
          <p:cNvSpPr/>
          <p:nvPr/>
        </p:nvSpPr>
        <p:spPr>
          <a:xfrm>
            <a:off x="1226638" y="2071003"/>
            <a:ext cx="2879470" cy="1159180"/>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Define</a:t>
            </a:r>
          </a:p>
        </p:txBody>
      </p:sp>
      <p:sp>
        <p:nvSpPr>
          <p:cNvPr id="15370" name="Text Box 16">
            <a:extLst>
              <a:ext uri="{FF2B5EF4-FFF2-40B4-BE49-F238E27FC236}">
                <a16:creationId xmlns:a16="http://schemas.microsoft.com/office/drawing/2014/main" id="{8C2395C7-D43D-40D9-B6A4-9737C74AA99F}"/>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390" name="Text Box 46">
            <a:extLst>
              <a:ext uri="{FF2B5EF4-FFF2-40B4-BE49-F238E27FC236}">
                <a16:creationId xmlns:a16="http://schemas.microsoft.com/office/drawing/2014/main" id="{36D9CB46-A238-48AB-9603-42F2C60CA5E6}"/>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pic>
        <p:nvPicPr>
          <p:cNvPr id="30" name="Picture 2">
            <a:extLst>
              <a:ext uri="{FF2B5EF4-FFF2-40B4-BE49-F238E27FC236}">
                <a16:creationId xmlns:a16="http://schemas.microsoft.com/office/drawing/2014/main" id="{906B0FFC-757A-4431-A117-D0CD4BE2BFA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69862" y="4632848"/>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Speech Bubble: Oval 31">
            <a:extLst>
              <a:ext uri="{FF2B5EF4-FFF2-40B4-BE49-F238E27FC236}">
                <a16:creationId xmlns:a16="http://schemas.microsoft.com/office/drawing/2014/main" id="{0C4D6FF6-2BB2-4F02-9642-F992B72A4D60}"/>
              </a:ext>
            </a:extLst>
          </p:cNvPr>
          <p:cNvSpPr/>
          <p:nvPr/>
        </p:nvSpPr>
        <p:spPr>
          <a:xfrm>
            <a:off x="532578" y="3674393"/>
            <a:ext cx="3502152" cy="10881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boxes for more information. Click me to continue.</a:t>
            </a:r>
          </a:p>
        </p:txBody>
      </p:sp>
      <p:sp>
        <p:nvSpPr>
          <p:cNvPr id="22" name="Rectangle 21">
            <a:extLst>
              <a:ext uri="{FF2B5EF4-FFF2-40B4-BE49-F238E27FC236}">
                <a16:creationId xmlns:a16="http://schemas.microsoft.com/office/drawing/2014/main" id="{7A628E0B-6F77-4453-A176-2C68F844F38C}"/>
              </a:ext>
            </a:extLst>
          </p:cNvPr>
          <p:cNvSpPr/>
          <p:nvPr/>
        </p:nvSpPr>
        <p:spPr>
          <a:xfrm>
            <a:off x="2826093" y="271463"/>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24" name="Rectangle 23">
            <a:extLst>
              <a:ext uri="{FF2B5EF4-FFF2-40B4-BE49-F238E27FC236}">
                <a16:creationId xmlns:a16="http://schemas.microsoft.com/office/drawing/2014/main" id="{0E96854D-494C-429B-B589-D2E6B166A598}"/>
              </a:ext>
            </a:extLst>
          </p:cNvPr>
          <p:cNvSpPr/>
          <p:nvPr/>
        </p:nvSpPr>
        <p:spPr>
          <a:xfrm>
            <a:off x="4121492" y="271463"/>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26" name="Rectangle 25">
            <a:extLst>
              <a:ext uri="{FF2B5EF4-FFF2-40B4-BE49-F238E27FC236}">
                <a16:creationId xmlns:a16="http://schemas.microsoft.com/office/drawing/2014/main" id="{E4A919F2-3B08-4D36-ABB6-B33E14DCA353}"/>
              </a:ext>
            </a:extLst>
          </p:cNvPr>
          <p:cNvSpPr/>
          <p:nvPr/>
        </p:nvSpPr>
        <p:spPr>
          <a:xfrm>
            <a:off x="5416890" y="271463"/>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sp>
        <p:nvSpPr>
          <p:cNvPr id="27" name="Rectangle 26">
            <a:extLst>
              <a:ext uri="{FF2B5EF4-FFF2-40B4-BE49-F238E27FC236}">
                <a16:creationId xmlns:a16="http://schemas.microsoft.com/office/drawing/2014/main" id="{36E4BD11-D987-4B2D-97D8-F37D3D521968}"/>
              </a:ext>
            </a:extLst>
          </p:cNvPr>
          <p:cNvSpPr/>
          <p:nvPr/>
        </p:nvSpPr>
        <p:spPr>
          <a:xfrm>
            <a:off x="1530695" y="271463"/>
            <a:ext cx="1295399" cy="396875"/>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spTree>
    <p:extLst>
      <p:ext uri="{BB962C8B-B14F-4D97-AF65-F5344CB8AC3E}">
        <p14:creationId xmlns:p14="http://schemas.microsoft.com/office/powerpoint/2010/main" val="1328934713"/>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78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0" presetClass="path" presetSubtype="0" accel="50000" decel="50000" fill="hold" nodeType="withEffect">
                                  <p:stCondLst>
                                    <p:cond delay="0"/>
                                  </p:stCondLst>
                                  <p:childTnLst>
                                    <p:animMotion origin="layout" path="M 1.04167E-6 4.81481E-6 L 0.40026 -0.14931 " pathEditMode="relative" rAng="0" ptsTypes="AA">
                                      <p:cBhvr>
                                        <p:cTn id="21" dur="2000" fill="hold"/>
                                        <p:tgtEl>
                                          <p:spTgt spid="12"/>
                                        </p:tgtEl>
                                        <p:attrNameLst>
                                          <p:attrName>ppt_x</p:attrName>
                                          <p:attrName>ppt_y</p:attrName>
                                        </p:attrNameLst>
                                      </p:cBhvr>
                                      <p:rCtr x="20013" y="-7477"/>
                                    </p:animMotion>
                                  </p:childTnLst>
                                </p:cTn>
                              </p:par>
                              <p:par>
                                <p:cTn id="22" presetID="22" presetClass="entr" presetSubtype="4" fill="hold" nodeType="withEffect">
                                  <p:stCondLst>
                                    <p:cond delay="100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780"/>
                                        <p:tgtEl>
                                          <p:spTgt spid="34"/>
                                        </p:tgtEl>
                                      </p:cBhvr>
                                    </p:animEffect>
                                  </p:childTnLst>
                                </p:cTn>
                              </p:par>
                              <p:par>
                                <p:cTn id="25" presetID="0" presetClass="path" presetSubtype="0" accel="50000" decel="50000" fill="hold" nodeType="withEffect">
                                  <p:stCondLst>
                                    <p:cond delay="0"/>
                                  </p:stCondLst>
                                  <p:childTnLst>
                                    <p:animMotion origin="layout" path="M 0.05612 0.03102 L 0.47461 0.11366 " pathEditMode="relative" rAng="0" ptsTypes="AA">
                                      <p:cBhvr>
                                        <p:cTn id="26" dur="2000" fill="hold"/>
                                        <p:tgtEl>
                                          <p:spTgt spid="21"/>
                                        </p:tgtEl>
                                        <p:attrNameLst>
                                          <p:attrName>ppt_x</p:attrName>
                                          <p:attrName>ppt_y</p:attrName>
                                        </p:attrNameLst>
                                      </p:cBhvr>
                                      <p:rCtr x="20924" y="4120"/>
                                    </p:animMotion>
                                  </p:childTnLst>
                                </p:cTn>
                              </p:par>
                              <p:par>
                                <p:cTn id="27" presetID="22" presetClass="entr" presetSubtype="1" fill="hold" nodeType="withEffect">
                                  <p:stCondLst>
                                    <p:cond delay="1000"/>
                                  </p:stCondLst>
                                  <p:childTnLst>
                                    <p:set>
                                      <p:cBhvr>
                                        <p:cTn id="28" dur="1" fill="hold">
                                          <p:stCondLst>
                                            <p:cond delay="0"/>
                                          </p:stCondLst>
                                        </p:cTn>
                                        <p:tgtEl>
                                          <p:spTgt spid="36"/>
                                        </p:tgtEl>
                                        <p:attrNameLst>
                                          <p:attrName>style.visibility</p:attrName>
                                        </p:attrNameLst>
                                      </p:cBhvr>
                                      <p:to>
                                        <p:strVal val="visible"/>
                                      </p:to>
                                    </p:set>
                                    <p:animEffect transition="in" filter="wipe(up)">
                                      <p:cBhvr>
                                        <p:cTn id="29" dur="780"/>
                                        <p:tgtEl>
                                          <p:spTgt spid="36"/>
                                        </p:tgtEl>
                                      </p:cBhvr>
                                    </p:animEffect>
                                  </p:childTnLst>
                                </p:cTn>
                              </p:par>
                              <p:par>
                                <p:cTn id="30" presetID="0" presetClass="path" presetSubtype="0" accel="50000" decel="50000" fill="hold" nodeType="withEffect">
                                  <p:stCondLst>
                                    <p:cond delay="0"/>
                                  </p:stCondLst>
                                  <p:childTnLst>
                                    <p:animMotion origin="layout" path="M 0.03581 0.0375 L 0.40989 0.42569 " pathEditMode="relative" rAng="0" ptsTypes="AA">
                                      <p:cBhvr>
                                        <p:cTn id="31" dur="2000" fill="hold"/>
                                        <p:tgtEl>
                                          <p:spTgt spid="25"/>
                                        </p:tgtEl>
                                        <p:attrNameLst>
                                          <p:attrName>ppt_x</p:attrName>
                                          <p:attrName>ppt_y</p:attrName>
                                        </p:attrNameLst>
                                      </p:cBhvr>
                                      <p:rCtr x="18698" y="19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4D067A9-97D3-42F4-8ED0-59FC13E19FC8}"/>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pic>
        <p:nvPicPr>
          <p:cNvPr id="9" name="Picture 8">
            <a:extLst>
              <a:ext uri="{FF2B5EF4-FFF2-40B4-BE49-F238E27FC236}">
                <a16:creationId xmlns:a16="http://schemas.microsoft.com/office/drawing/2014/main" id="{55F82755-B178-4051-A233-3AF9B63ED474}"/>
              </a:ext>
            </a:extLst>
          </p:cNvPr>
          <p:cNvPicPr>
            <a:picLocks noChangeAspect="1"/>
          </p:cNvPicPr>
          <p:nvPr/>
        </p:nvPicPr>
        <p:blipFill>
          <a:blip r:embed="rId3"/>
          <a:stretch>
            <a:fillRect/>
          </a:stretch>
        </p:blipFill>
        <p:spPr>
          <a:xfrm>
            <a:off x="824830" y="2171700"/>
            <a:ext cx="6800850" cy="2514600"/>
          </a:xfrm>
          <a:prstGeom prst="rect">
            <a:avLst/>
          </a:prstGeom>
        </p:spPr>
      </p:pic>
      <p:sp>
        <p:nvSpPr>
          <p:cNvPr id="14" name="TextBox 13">
            <a:extLst>
              <a:ext uri="{FF2B5EF4-FFF2-40B4-BE49-F238E27FC236}">
                <a16:creationId xmlns:a16="http://schemas.microsoft.com/office/drawing/2014/main" id="{5E264D75-EBE2-4641-AFC3-F949E21C1300}"/>
              </a:ext>
            </a:extLst>
          </p:cNvPr>
          <p:cNvSpPr txBox="1"/>
          <p:nvPr/>
        </p:nvSpPr>
        <p:spPr>
          <a:xfrm>
            <a:off x="4022608" y="311457"/>
            <a:ext cx="2021747" cy="1200329"/>
          </a:xfrm>
          <a:prstGeom prst="rect">
            <a:avLst/>
          </a:prstGeom>
          <a:solidFill>
            <a:schemeClr val="bg2">
              <a:lumMod val="75000"/>
            </a:schemeClr>
          </a:solidFill>
          <a:ln w="28575"/>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Blue</a:t>
            </a:r>
            <a:r>
              <a:rPr lang="en-US" dirty="0"/>
              <a:t> paint with </a:t>
            </a:r>
            <a:r>
              <a:rPr lang="en-US" dirty="0">
                <a:ln w="0"/>
                <a:solidFill>
                  <a:schemeClr val="tx1"/>
                </a:solidFill>
                <a:effectLst>
                  <a:outerShdw blurRad="38100" dist="19050" dir="2700000" algn="tl" rotWithShape="0">
                    <a:schemeClr val="dk1">
                      <a:alpha val="40000"/>
                    </a:schemeClr>
                  </a:outerShdw>
                </a:effectLst>
              </a:rPr>
              <a:t>black</a:t>
            </a:r>
            <a:r>
              <a:rPr lang="en-US" dirty="0"/>
              <a:t> interior, correlation value is -0.348</a:t>
            </a:r>
          </a:p>
        </p:txBody>
      </p:sp>
      <p:cxnSp>
        <p:nvCxnSpPr>
          <p:cNvPr id="21" name="Straight Arrow Connector 20">
            <a:extLst>
              <a:ext uri="{FF2B5EF4-FFF2-40B4-BE49-F238E27FC236}">
                <a16:creationId xmlns:a16="http://schemas.microsoft.com/office/drawing/2014/main" id="{A4DE0328-970D-4641-920A-66F54B4A15EC}"/>
              </a:ext>
            </a:extLst>
          </p:cNvPr>
          <p:cNvCxnSpPr>
            <a:stCxn id="14" idx="2"/>
          </p:cNvCxnSpPr>
          <p:nvPr/>
        </p:nvCxnSpPr>
        <p:spPr>
          <a:xfrm>
            <a:off x="5033482" y="1511786"/>
            <a:ext cx="561975" cy="8287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ABB57E2-508E-4CE1-9120-8638AF1204AF}"/>
              </a:ext>
            </a:extLst>
          </p:cNvPr>
          <p:cNvSpPr txBox="1"/>
          <p:nvPr/>
        </p:nvSpPr>
        <p:spPr>
          <a:xfrm>
            <a:off x="6614807" y="322334"/>
            <a:ext cx="2021747" cy="1200329"/>
          </a:xfrm>
          <a:prstGeom prst="rect">
            <a:avLst/>
          </a:prstGeom>
          <a:solidFill>
            <a:schemeClr val="bg2">
              <a:lumMod val="75000"/>
            </a:schemeClr>
          </a:solidFill>
          <a:ln w="28575"/>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Blue</a:t>
            </a:r>
            <a:r>
              <a:rPr lang="en-US" dirty="0"/>
              <a:t> paint with </a:t>
            </a:r>
            <a:r>
              <a:rPr lang="en-US" dirty="0">
                <a:ln w="0"/>
                <a:solidFill>
                  <a:srgbClr val="996633"/>
                </a:solidFill>
                <a:effectLst>
                  <a:outerShdw blurRad="38100" dist="19050" dir="2700000" algn="tl" rotWithShape="0">
                    <a:schemeClr val="dk1">
                      <a:alpha val="40000"/>
                    </a:schemeClr>
                  </a:outerShdw>
                </a:effectLst>
              </a:rPr>
              <a:t>brown</a:t>
            </a:r>
            <a:r>
              <a:rPr lang="en-US" dirty="0"/>
              <a:t> interior, correlation value is 0.347</a:t>
            </a:r>
          </a:p>
        </p:txBody>
      </p:sp>
      <p:cxnSp>
        <p:nvCxnSpPr>
          <p:cNvPr id="23" name="Straight Arrow Connector 22">
            <a:extLst>
              <a:ext uri="{FF2B5EF4-FFF2-40B4-BE49-F238E27FC236}">
                <a16:creationId xmlns:a16="http://schemas.microsoft.com/office/drawing/2014/main" id="{BF5A5F10-B148-403F-A95E-7EED6DA0DD16}"/>
              </a:ext>
            </a:extLst>
          </p:cNvPr>
          <p:cNvCxnSpPr>
            <a:cxnSpLocks/>
            <a:stCxn id="22" idx="2"/>
          </p:cNvCxnSpPr>
          <p:nvPr/>
        </p:nvCxnSpPr>
        <p:spPr>
          <a:xfrm flipH="1">
            <a:off x="6063341" y="1522663"/>
            <a:ext cx="1562340" cy="9185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2560C6A-99A9-4194-AE30-1BED7FC5EA1D}"/>
              </a:ext>
            </a:extLst>
          </p:cNvPr>
          <p:cNvSpPr txBox="1"/>
          <p:nvPr/>
        </p:nvSpPr>
        <p:spPr>
          <a:xfrm>
            <a:off x="2374257" y="4853332"/>
            <a:ext cx="2021747" cy="1200329"/>
          </a:xfrm>
          <a:prstGeom prst="rect">
            <a:avLst/>
          </a:prstGeom>
          <a:solidFill>
            <a:schemeClr val="bg2">
              <a:lumMod val="75000"/>
            </a:schemeClr>
          </a:solidFill>
          <a:ln w="28575"/>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ln w="0"/>
                <a:solidFill>
                  <a:schemeClr val="bg1"/>
                </a:solidFill>
                <a:effectLst>
                  <a:outerShdw blurRad="38100" dist="25400" dir="5400000" algn="ctr" rotWithShape="0">
                    <a:srgbClr val="6E747A">
                      <a:alpha val="43000"/>
                    </a:srgbClr>
                  </a:outerShdw>
                </a:effectLst>
              </a:rPr>
              <a:t>September wholesale vs. lot life</a:t>
            </a:r>
            <a:r>
              <a:rPr lang="en-US" dirty="0"/>
              <a:t>, correlation value is 0.341</a:t>
            </a:r>
          </a:p>
        </p:txBody>
      </p:sp>
      <p:cxnSp>
        <p:nvCxnSpPr>
          <p:cNvPr id="26" name="Straight Arrow Connector 25">
            <a:extLst>
              <a:ext uri="{FF2B5EF4-FFF2-40B4-BE49-F238E27FC236}">
                <a16:creationId xmlns:a16="http://schemas.microsoft.com/office/drawing/2014/main" id="{50FC7248-E79B-42AD-B798-601B012ABD8A}"/>
              </a:ext>
            </a:extLst>
          </p:cNvPr>
          <p:cNvCxnSpPr>
            <a:cxnSpLocks/>
            <a:stCxn id="25" idx="0"/>
          </p:cNvCxnSpPr>
          <p:nvPr/>
        </p:nvCxnSpPr>
        <p:spPr>
          <a:xfrm flipV="1">
            <a:off x="3385131" y="4177718"/>
            <a:ext cx="1010873" cy="675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Speech Bubble: Oval 29">
            <a:extLst>
              <a:ext uri="{FF2B5EF4-FFF2-40B4-BE49-F238E27FC236}">
                <a16:creationId xmlns:a16="http://schemas.microsoft.com/office/drawing/2014/main" id="{E442ED42-80DD-4F9C-BD17-21CCBE01A8E6}"/>
              </a:ext>
            </a:extLst>
          </p:cNvPr>
          <p:cNvSpPr/>
          <p:nvPr/>
        </p:nvSpPr>
        <p:spPr>
          <a:xfrm>
            <a:off x="86435" y="5226340"/>
            <a:ext cx="2080469" cy="4735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me to return.</a:t>
            </a:r>
          </a:p>
        </p:txBody>
      </p:sp>
      <mc:AlternateContent xmlns:mc="http://schemas.openxmlformats.org/markup-compatibility/2006" xmlns:psez="http://schemas.microsoft.com/office/powerpoint/2016/sectionzoom">
        <mc:Choice Requires="psez">
          <p:graphicFrame>
            <p:nvGraphicFramePr>
              <p:cNvPr id="31" name="Section Zoom 30">
                <a:extLst>
                  <a:ext uri="{FF2B5EF4-FFF2-40B4-BE49-F238E27FC236}">
                    <a16:creationId xmlns:a16="http://schemas.microsoft.com/office/drawing/2014/main" id="{AC0D7027-3CFA-4B7E-B834-9D9A3414CDD2}"/>
                  </a:ext>
                </a:extLst>
              </p:cNvPr>
              <p:cNvGraphicFramePr>
                <a:graphicFrameLocks noChangeAspect="1"/>
              </p:cNvGraphicFramePr>
              <p:nvPr>
                <p:extLst>
                  <p:ext uri="{D42A27DB-BD31-4B8C-83A1-F6EECF244321}">
                    <p14:modId xmlns:p14="http://schemas.microsoft.com/office/powerpoint/2010/main" val="1764891823"/>
                  </p:ext>
                </p:extLst>
              </p:nvPr>
            </p:nvGraphicFramePr>
            <p:xfrm>
              <a:off x="123552" y="5624425"/>
              <a:ext cx="832104" cy="856400"/>
            </p:xfrm>
            <a:graphic>
              <a:graphicData uri="http://schemas.microsoft.com/office/powerpoint/2016/sectionzoom">
                <psez:sectionZm>
                  <psez:sectionZmObj sectionId="{7D04859B-730C-42E1-9AA6-767EA3E87208}">
                    <psez:zmPr id="{A65D92D7-1951-426F-B41F-C4950D002EF4}"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31" name="Section Zoom 30">
                <a:hlinkClick r:id="rId5" action="ppaction://hlinksldjump"/>
                <a:extLst>
                  <a:ext uri="{FF2B5EF4-FFF2-40B4-BE49-F238E27FC236}">
                    <a16:creationId xmlns:a16="http://schemas.microsoft.com/office/drawing/2014/main" id="{AC0D7027-3CFA-4B7E-B834-9D9A3414CDD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23552" y="5624425"/>
                <a:ext cx="832104" cy="856400"/>
              </a:xfrm>
              <a:prstGeom prst="rect">
                <a:avLst/>
              </a:prstGeom>
              <a:ln w="3175">
                <a:noFill/>
              </a:ln>
            </p:spPr>
          </p:pic>
        </mc:Fallback>
      </mc:AlternateContent>
      <p:sp>
        <p:nvSpPr>
          <p:cNvPr id="33" name="Rectangle 32">
            <a:extLst>
              <a:ext uri="{FF2B5EF4-FFF2-40B4-BE49-F238E27FC236}">
                <a16:creationId xmlns:a16="http://schemas.microsoft.com/office/drawing/2014/main" id="{6B4B0801-502D-4859-8AE3-71A1A8DF2FB0}"/>
              </a:ext>
            </a:extLst>
          </p:cNvPr>
          <p:cNvSpPr/>
          <p:nvPr/>
        </p:nvSpPr>
        <p:spPr>
          <a:xfrm>
            <a:off x="537335" y="390727"/>
            <a:ext cx="2880360" cy="1161288"/>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Correlation</a:t>
            </a:r>
          </a:p>
          <a:p>
            <a:pPr algn="ctr"/>
            <a:r>
              <a:rPr lang="en-US" b="1" dirty="0"/>
              <a:t>cont.</a:t>
            </a:r>
          </a:p>
        </p:txBody>
      </p:sp>
      <p:sp>
        <p:nvSpPr>
          <p:cNvPr id="34" name="TextBox 33">
            <a:extLst>
              <a:ext uri="{FF2B5EF4-FFF2-40B4-BE49-F238E27FC236}">
                <a16:creationId xmlns:a16="http://schemas.microsoft.com/office/drawing/2014/main" id="{E61A059A-903A-48CA-B9EC-E4EB02938D08}"/>
              </a:ext>
            </a:extLst>
          </p:cNvPr>
          <p:cNvSpPr txBox="1"/>
          <p:nvPr/>
        </p:nvSpPr>
        <p:spPr>
          <a:xfrm>
            <a:off x="7795999" y="2171700"/>
            <a:ext cx="3956978" cy="2862322"/>
          </a:xfrm>
          <a:prstGeom prst="rect">
            <a:avLst/>
          </a:prstGeom>
          <a:noFill/>
        </p:spPr>
        <p:txBody>
          <a:bodyPr wrap="square" rtlCol="0">
            <a:spAutoFit/>
          </a:bodyPr>
          <a:lstStyle/>
          <a:p>
            <a:r>
              <a:rPr lang="en-US" b="1" dirty="0"/>
              <a:t>None of the other variables have correlation coefficients with magnitude higher than 0.2, and even the three pairs mentioned to the left are fairly low. So we conclude correlation is not a concern insofar as it does not indicate any dependencies, however it is concerning to see how little overall correlation exists between the variables. </a:t>
            </a:r>
          </a:p>
        </p:txBody>
      </p:sp>
    </p:spTree>
    <p:extLst>
      <p:ext uri="{BB962C8B-B14F-4D97-AF65-F5344CB8AC3E}">
        <p14:creationId xmlns:p14="http://schemas.microsoft.com/office/powerpoint/2010/main" val="2603235063"/>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22C6404-1CAA-47AA-901A-ACA1755B2436}"/>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25" name="Rectangle 24">
            <a:extLst>
              <a:ext uri="{FF2B5EF4-FFF2-40B4-BE49-F238E27FC236}">
                <a16:creationId xmlns:a16="http://schemas.microsoft.com/office/drawing/2014/main" id="{DA9FC754-1DB4-4CB0-AEA0-195B0C3D3804}"/>
              </a:ext>
            </a:extLst>
          </p:cNvPr>
          <p:cNvSpPr/>
          <p:nvPr/>
        </p:nvSpPr>
        <p:spPr>
          <a:xfrm>
            <a:off x="4167673" y="1948085"/>
            <a:ext cx="3856654" cy="1324947"/>
          </a:xfrm>
          <a:prstGeom prst="rect">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Click this box to access Excel and change the number of weeks to estimate lot life.</a:t>
            </a:r>
          </a:p>
        </p:txBody>
      </p:sp>
      <p:sp>
        <p:nvSpPr>
          <p:cNvPr id="16" name="Rectangle 15">
            <a:extLst>
              <a:ext uri="{FF2B5EF4-FFF2-40B4-BE49-F238E27FC236}">
                <a16:creationId xmlns:a16="http://schemas.microsoft.com/office/drawing/2014/main" id="{15CF148E-BF1D-4470-A0AE-463C2E4591B2}"/>
              </a:ext>
            </a:extLst>
          </p:cNvPr>
          <p:cNvSpPr/>
          <p:nvPr/>
        </p:nvSpPr>
        <p:spPr>
          <a:xfrm>
            <a:off x="1569001" y="3827995"/>
            <a:ext cx="3278152" cy="1106424"/>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Samples needed to estimate lot life including dealer trades and client orders.</a:t>
            </a:r>
          </a:p>
        </p:txBody>
      </p:sp>
      <p:sp>
        <p:nvSpPr>
          <p:cNvPr id="8" name="Speech Bubble: Oval 7">
            <a:extLst>
              <a:ext uri="{FF2B5EF4-FFF2-40B4-BE49-F238E27FC236}">
                <a16:creationId xmlns:a16="http://schemas.microsoft.com/office/drawing/2014/main" id="{CD18BC83-D444-4C47-AE36-679C254FD526}"/>
              </a:ext>
            </a:extLst>
          </p:cNvPr>
          <p:cNvSpPr/>
          <p:nvPr/>
        </p:nvSpPr>
        <p:spPr>
          <a:xfrm>
            <a:off x="5005478" y="5486921"/>
            <a:ext cx="2435290" cy="6005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for additional sample size information.</a:t>
            </a:r>
          </a:p>
        </p:txBody>
      </p:sp>
      <p:sp>
        <p:nvSpPr>
          <p:cNvPr id="11" name="TextBox 10">
            <a:extLst>
              <a:ext uri="{FF2B5EF4-FFF2-40B4-BE49-F238E27FC236}">
                <a16:creationId xmlns:a16="http://schemas.microsoft.com/office/drawing/2014/main" id="{94E9D864-1D91-4AD9-80C0-A56F9C65ECFA}"/>
              </a:ext>
            </a:extLst>
          </p:cNvPr>
          <p:cNvSpPr txBox="1"/>
          <p:nvPr/>
        </p:nvSpPr>
        <p:spPr>
          <a:xfrm>
            <a:off x="3610946" y="352445"/>
            <a:ext cx="8425543" cy="1477328"/>
          </a:xfrm>
          <a:prstGeom prst="rect">
            <a:avLst/>
          </a:prstGeom>
          <a:noFill/>
        </p:spPr>
        <p:txBody>
          <a:bodyPr wrap="square" rtlCol="0">
            <a:spAutoFit/>
          </a:bodyPr>
          <a:lstStyle/>
          <a:p>
            <a:r>
              <a:rPr lang="en-US" dirty="0"/>
              <a:t>We know the sample standard deviation and our sample size is well over 30, so we use the </a:t>
            </a:r>
            <a:r>
              <a:rPr lang="en-US" i="1" dirty="0"/>
              <a:t>t</a:t>
            </a:r>
            <a:r>
              <a:rPr lang="en-US" dirty="0"/>
              <a:t> value method to estimate our needed sample size to estimate lot life for our entire inventory. On the left side of this page we have the calculation based on all of our sales (including dealer trades and client orders) while the right side does NOT include trades or orders. </a:t>
            </a:r>
          </a:p>
        </p:txBody>
      </p:sp>
      <p:pic>
        <p:nvPicPr>
          <p:cNvPr id="13" name="Picture 12">
            <a:extLst>
              <a:ext uri="{FF2B5EF4-FFF2-40B4-BE49-F238E27FC236}">
                <a16:creationId xmlns:a16="http://schemas.microsoft.com/office/drawing/2014/main" id="{A43C694C-DAEC-4A63-9A2C-9DA3BA865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79" y="352445"/>
            <a:ext cx="2938527" cy="1188823"/>
          </a:xfrm>
          <a:prstGeom prst="rect">
            <a:avLst/>
          </a:prstGeom>
        </p:spPr>
      </p:pic>
      <p:sp>
        <p:nvSpPr>
          <p:cNvPr id="18" name="Rectangle 17">
            <a:extLst>
              <a:ext uri="{FF2B5EF4-FFF2-40B4-BE49-F238E27FC236}">
                <a16:creationId xmlns:a16="http://schemas.microsoft.com/office/drawing/2014/main" id="{9C1DD2F7-F025-413D-8528-9A9AB2DB16F8}"/>
              </a:ext>
            </a:extLst>
          </p:cNvPr>
          <p:cNvSpPr/>
          <p:nvPr/>
        </p:nvSpPr>
        <p:spPr>
          <a:xfrm>
            <a:off x="7344849" y="3825535"/>
            <a:ext cx="3278153" cy="1106424"/>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Samples needed to estimate lot life excluding dealer trades and client orders.</a:t>
            </a:r>
          </a:p>
        </p:txBody>
      </p:sp>
      <p:graphicFrame>
        <p:nvGraphicFramePr>
          <p:cNvPr id="20" name="Object 19">
            <a:extLst>
              <a:ext uri="{FF2B5EF4-FFF2-40B4-BE49-F238E27FC236}">
                <a16:creationId xmlns:a16="http://schemas.microsoft.com/office/drawing/2014/main" id="{B46C650E-70C6-48ED-8377-D8E682327971}"/>
              </a:ext>
            </a:extLst>
          </p:cNvPr>
          <p:cNvGraphicFramePr>
            <a:graphicFrameLocks noChangeAspect="1"/>
          </p:cNvGraphicFramePr>
          <p:nvPr>
            <p:extLst>
              <p:ext uri="{D42A27DB-BD31-4B8C-83A1-F6EECF244321}">
                <p14:modId xmlns:p14="http://schemas.microsoft.com/office/powerpoint/2010/main" val="1510227437"/>
              </p:ext>
            </p:extLst>
          </p:nvPr>
        </p:nvGraphicFramePr>
        <p:xfrm>
          <a:off x="3938588" y="4524375"/>
          <a:ext cx="742950" cy="409575"/>
        </p:xfrm>
        <a:graphic>
          <a:graphicData uri="http://schemas.openxmlformats.org/presentationml/2006/ole">
            <mc:AlternateContent xmlns:mc="http://schemas.openxmlformats.org/markup-compatibility/2006">
              <mc:Choice xmlns:v="urn:schemas-microsoft-com:vml" Requires="v">
                <p:oleObj spid="_x0000_s8325" name="Worksheet" r:id="rId5" imgW="743104" imgH="409725" progId="Excel.Sheet.12">
                  <p:link updateAutomatic="1"/>
                </p:oleObj>
              </mc:Choice>
              <mc:Fallback>
                <p:oleObj name="Worksheet" r:id="rId5" imgW="743104" imgH="409725" progId="Excel.Sheet.12">
                  <p:link updateAutomatic="1"/>
                  <p:pic>
                    <p:nvPicPr>
                      <p:cNvPr id="0" name=""/>
                      <p:cNvPicPr/>
                      <p:nvPr/>
                    </p:nvPicPr>
                    <p:blipFill>
                      <a:blip r:embed="rId6"/>
                      <a:stretch>
                        <a:fillRect/>
                      </a:stretch>
                    </p:blipFill>
                    <p:spPr>
                      <a:xfrm>
                        <a:off x="3938588" y="4524375"/>
                        <a:ext cx="742950" cy="409575"/>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FF1B15CB-231E-4505-9F60-BD1D1FCF85EB}"/>
              </a:ext>
            </a:extLst>
          </p:cNvPr>
          <p:cNvGraphicFramePr>
            <a:graphicFrameLocks noChangeAspect="1"/>
          </p:cNvGraphicFramePr>
          <p:nvPr>
            <p:extLst>
              <p:ext uri="{D42A27DB-BD31-4B8C-83A1-F6EECF244321}">
                <p14:modId xmlns:p14="http://schemas.microsoft.com/office/powerpoint/2010/main" val="3730343815"/>
              </p:ext>
            </p:extLst>
          </p:nvPr>
        </p:nvGraphicFramePr>
        <p:xfrm>
          <a:off x="9810750" y="4524375"/>
          <a:ext cx="619125" cy="409575"/>
        </p:xfrm>
        <a:graphic>
          <a:graphicData uri="http://schemas.openxmlformats.org/presentationml/2006/ole">
            <mc:AlternateContent xmlns:mc="http://schemas.openxmlformats.org/markup-compatibility/2006">
              <mc:Choice xmlns:v="urn:schemas-microsoft-com:vml" Requires="v">
                <p:oleObj spid="_x0000_s8326" name="Worksheet" r:id="rId7" imgW="619194" imgH="409725" progId="Excel.Sheet.12">
                  <p:link updateAutomatic="1"/>
                </p:oleObj>
              </mc:Choice>
              <mc:Fallback>
                <p:oleObj name="Worksheet" r:id="rId7" imgW="619194" imgH="409725" progId="Excel.Sheet.12">
                  <p:link updateAutomatic="1"/>
                  <p:pic>
                    <p:nvPicPr>
                      <p:cNvPr id="0" name=""/>
                      <p:cNvPicPr/>
                      <p:nvPr/>
                    </p:nvPicPr>
                    <p:blipFill>
                      <a:blip r:embed="rId8"/>
                      <a:stretch>
                        <a:fillRect/>
                      </a:stretch>
                    </p:blipFill>
                    <p:spPr>
                      <a:xfrm>
                        <a:off x="9810750" y="4524375"/>
                        <a:ext cx="619125" cy="409575"/>
                      </a:xfrm>
                      <a:prstGeom prst="rect">
                        <a:avLst/>
                      </a:prstGeom>
                      <a:ln>
                        <a:solidFill>
                          <a:srgbClr val="7030A0"/>
                        </a:solidFill>
                      </a:ln>
                    </p:spPr>
                  </p:pic>
                </p:oleObj>
              </mc:Fallback>
            </mc:AlternateContent>
          </a:graphicData>
        </a:graphic>
      </p:graphicFrame>
      <p:graphicFrame>
        <p:nvGraphicFramePr>
          <p:cNvPr id="24" name="Object 23">
            <a:extLst>
              <a:ext uri="{FF2B5EF4-FFF2-40B4-BE49-F238E27FC236}">
                <a16:creationId xmlns:a16="http://schemas.microsoft.com/office/drawing/2014/main" id="{4662EC28-D1E6-4C55-963E-78994DA8266B}"/>
              </a:ext>
            </a:extLst>
          </p:cNvPr>
          <p:cNvGraphicFramePr>
            <a:graphicFrameLocks noChangeAspect="1"/>
          </p:cNvGraphicFramePr>
          <p:nvPr>
            <p:extLst>
              <p:ext uri="{D42A27DB-BD31-4B8C-83A1-F6EECF244321}">
                <p14:modId xmlns:p14="http://schemas.microsoft.com/office/powerpoint/2010/main" val="1046033890"/>
              </p:ext>
            </p:extLst>
          </p:nvPr>
        </p:nvGraphicFramePr>
        <p:xfrm>
          <a:off x="6351588" y="2754313"/>
          <a:ext cx="1543050" cy="409575"/>
        </p:xfrm>
        <a:graphic>
          <a:graphicData uri="http://schemas.openxmlformats.org/presentationml/2006/ole">
            <mc:AlternateContent xmlns:mc="http://schemas.openxmlformats.org/markup-compatibility/2006">
              <mc:Choice xmlns:v="urn:schemas-microsoft-com:vml" Requires="v">
                <p:oleObj spid="_x0000_s8327" name="Worksheet" r:id="rId9" imgW="1543072" imgH="409725" progId="Excel.Sheet.12">
                  <p:link updateAutomatic="1"/>
                </p:oleObj>
              </mc:Choice>
              <mc:Fallback>
                <p:oleObj name="Worksheet" r:id="rId9" imgW="1543072" imgH="409725" progId="Excel.Sheet.12">
                  <p:link updateAutomatic="1"/>
                  <p:pic>
                    <p:nvPicPr>
                      <p:cNvPr id="0" name=""/>
                      <p:cNvPicPr/>
                      <p:nvPr/>
                    </p:nvPicPr>
                    <p:blipFill>
                      <a:blip r:embed="rId10"/>
                      <a:stretch>
                        <a:fillRect/>
                      </a:stretch>
                    </p:blipFill>
                    <p:spPr>
                      <a:xfrm>
                        <a:off x="6351588" y="2754313"/>
                        <a:ext cx="1543050" cy="409575"/>
                      </a:xfrm>
                      <a:prstGeom prst="rect">
                        <a:avLst/>
                      </a:prstGeom>
                    </p:spPr>
                  </p:pic>
                </p:oleObj>
              </mc:Fallback>
            </mc:AlternateContent>
          </a:graphicData>
        </a:graphic>
      </p:graphicFrame>
      <p:sp>
        <p:nvSpPr>
          <p:cNvPr id="26" name="Arrow: Right 25">
            <a:extLst>
              <a:ext uri="{FF2B5EF4-FFF2-40B4-BE49-F238E27FC236}">
                <a16:creationId xmlns:a16="http://schemas.microsoft.com/office/drawing/2014/main" id="{CDC71E3C-4D1E-4263-A355-65FA0BDAA96C}"/>
              </a:ext>
            </a:extLst>
          </p:cNvPr>
          <p:cNvSpPr/>
          <p:nvPr/>
        </p:nvSpPr>
        <p:spPr>
          <a:xfrm>
            <a:off x="5845778" y="2779481"/>
            <a:ext cx="377345" cy="35922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2B4CB5B-923E-4BBA-8912-18921709C303}"/>
              </a:ext>
            </a:extLst>
          </p:cNvPr>
          <p:cNvPicPr>
            <a:picLocks noChangeAspect="1"/>
          </p:cNvPicPr>
          <p:nvPr/>
        </p:nvPicPr>
        <p:blipFill>
          <a:blip r:embed="rId11"/>
          <a:stretch>
            <a:fillRect/>
          </a:stretch>
        </p:blipFill>
        <p:spPr>
          <a:xfrm>
            <a:off x="7635592" y="5071839"/>
            <a:ext cx="2987407" cy="838274"/>
          </a:xfrm>
          <a:prstGeom prst="rect">
            <a:avLst/>
          </a:prstGeom>
        </p:spPr>
      </p:pic>
      <p:pic>
        <p:nvPicPr>
          <p:cNvPr id="3" name="Picture 2">
            <a:extLst>
              <a:ext uri="{FF2B5EF4-FFF2-40B4-BE49-F238E27FC236}">
                <a16:creationId xmlns:a16="http://schemas.microsoft.com/office/drawing/2014/main" id="{C9E923F4-EBDF-4506-BD13-C4A865848676}"/>
              </a:ext>
            </a:extLst>
          </p:cNvPr>
          <p:cNvPicPr>
            <a:picLocks noChangeAspect="1"/>
          </p:cNvPicPr>
          <p:nvPr/>
        </p:nvPicPr>
        <p:blipFill>
          <a:blip r:embed="rId12"/>
          <a:stretch>
            <a:fillRect/>
          </a:stretch>
        </p:blipFill>
        <p:spPr>
          <a:xfrm>
            <a:off x="1569001" y="5058811"/>
            <a:ext cx="2897810" cy="851302"/>
          </a:xfrm>
          <a:prstGeom prst="rect">
            <a:avLst/>
          </a:prstGeom>
        </p:spPr>
      </p:pic>
      <p:pic>
        <p:nvPicPr>
          <p:cNvPr id="6" name="Picture 5">
            <a:extLst>
              <a:ext uri="{FF2B5EF4-FFF2-40B4-BE49-F238E27FC236}">
                <a16:creationId xmlns:a16="http://schemas.microsoft.com/office/drawing/2014/main" id="{EB0CEC7F-8A23-4C0C-B2CB-848B8D1017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16326" y="5998389"/>
            <a:ext cx="835224" cy="859611"/>
          </a:xfrm>
          <a:prstGeom prst="rect">
            <a:avLst/>
          </a:prstGeom>
        </p:spPr>
      </p:pic>
    </p:spTree>
    <p:extLst>
      <p:ext uri="{BB962C8B-B14F-4D97-AF65-F5344CB8AC3E}">
        <p14:creationId xmlns:p14="http://schemas.microsoft.com/office/powerpoint/2010/main" val="1005075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0" presetClass="verb" presetSubtype="0" fill="hold" nodeType="clickEffect">
                                  <p:stCondLst>
                                    <p:cond delay="0"/>
                                  </p:stCondLst>
                                  <p:childTnLst>
                                    <p:cmd type="verb" cmd="0">
                                      <p:cBhvr>
                                        <p:cTn id="6" dur="1" fill="hold"/>
                                        <p:tgtEl>
                                          <p:spTgt spid="24"/>
                                        </p:tgtEl>
                                      </p:cBhvr>
                                    </p:cmd>
                                  </p:childTnLst>
                                </p:cTn>
                              </p:par>
                              <p:par>
                                <p:cTn id="7" presetID="0" presetClass="verb" presetSubtype="0" fill="hold" nodeType="withEffect">
                                  <p:stCondLst>
                                    <p:cond delay="0"/>
                                  </p:stCondLst>
                                  <p:childTnLst>
                                    <p:cmd type="verb" cmd="0">
                                      <p:cBhvr>
                                        <p:cTn id="8" dur="1" fill="hold"/>
                                        <p:tgtEl>
                                          <p:spTgt spid="20"/>
                                        </p:tgtEl>
                                      </p:cBhvr>
                                    </p:cmd>
                                  </p:childTnLst>
                                </p:cTn>
                              </p:par>
                              <p:par>
                                <p:cTn id="9" presetID="0" presetClass="verb" presetSubtype="0" fill="hold" nodeType="withEffect">
                                  <p:stCondLst>
                                    <p:cond delay="0"/>
                                  </p:stCondLst>
                                  <p:childTnLst>
                                    <p:cmd type="verb" cmd="0">
                                      <p:cBhvr>
                                        <p:cTn id="10" dur="1" fill="hold"/>
                                        <p:tgtEl>
                                          <p:spTgt spid="21"/>
                                        </p:tgtEl>
                                      </p:cBhvr>
                                    </p:cmd>
                                  </p:childTnLst>
                                </p:cTn>
                              </p:par>
                            </p:childTnLst>
                          </p:cTn>
                        </p:par>
                      </p:childTnLst>
                    </p:cTn>
                  </p:par>
                </p:childTnLst>
              </p:cTn>
              <p:nextCondLst>
                <p:cond evt="onClick" delay="0">
                  <p:tgtEl>
                    <p:spTgt spid="2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22C6404-1CAA-47AA-901A-ACA1755B243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8" name="Speech Bubble: Oval 7">
            <a:extLst>
              <a:ext uri="{FF2B5EF4-FFF2-40B4-BE49-F238E27FC236}">
                <a16:creationId xmlns:a16="http://schemas.microsoft.com/office/drawing/2014/main" id="{CD18BC83-D444-4C47-AE36-679C254FD526}"/>
              </a:ext>
            </a:extLst>
          </p:cNvPr>
          <p:cNvSpPr/>
          <p:nvPr/>
        </p:nvSpPr>
        <p:spPr>
          <a:xfrm>
            <a:off x="5005478" y="5486921"/>
            <a:ext cx="2435290" cy="6005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me to return.</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CE94A369-BCF0-41BC-BE67-708E99B0FF48}"/>
                  </a:ext>
                </a:extLst>
              </p:cNvPr>
              <p:cNvGraphicFramePr>
                <a:graphicFrameLocks noChangeAspect="1"/>
              </p:cNvGraphicFramePr>
              <p:nvPr>
                <p:extLst/>
              </p:nvPr>
            </p:nvGraphicFramePr>
            <p:xfrm>
              <a:off x="5166935" y="6001600"/>
              <a:ext cx="832104" cy="856400"/>
            </p:xfrm>
            <a:graphic>
              <a:graphicData uri="http://schemas.microsoft.com/office/powerpoint/2016/sectionzoom">
                <psez:sectionZm>
                  <psez:sectionZmObj sectionId="{7D04859B-730C-42E1-9AA6-767EA3E87208}">
                    <psez:zmPr id="{A65D92D7-1951-426F-B41F-C4950D002EF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4" name="Section Zoom 3">
                <a:hlinkClick r:id="rId5" action="ppaction://hlinksldjump"/>
                <a:extLst>
                  <a:ext uri="{FF2B5EF4-FFF2-40B4-BE49-F238E27FC236}">
                    <a16:creationId xmlns:a16="http://schemas.microsoft.com/office/drawing/2014/main" id="{CE94A369-BCF0-41BC-BE67-708E99B0FF4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166935" y="6001600"/>
                <a:ext cx="832104" cy="856400"/>
              </a:xfrm>
              <a:prstGeom prst="rect">
                <a:avLst/>
              </a:prstGeom>
              <a:ln w="3175">
                <a:noFill/>
              </a:ln>
            </p:spPr>
          </p:pic>
        </mc:Fallback>
      </mc:AlternateContent>
      <p:sp>
        <p:nvSpPr>
          <p:cNvPr id="11" name="TextBox 10">
            <a:extLst>
              <a:ext uri="{FF2B5EF4-FFF2-40B4-BE49-F238E27FC236}">
                <a16:creationId xmlns:a16="http://schemas.microsoft.com/office/drawing/2014/main" id="{94E9D864-1D91-4AD9-80C0-A56F9C65ECFA}"/>
              </a:ext>
            </a:extLst>
          </p:cNvPr>
          <p:cNvSpPr txBox="1"/>
          <p:nvPr/>
        </p:nvSpPr>
        <p:spPr>
          <a:xfrm>
            <a:off x="3610946" y="352445"/>
            <a:ext cx="8425543" cy="646331"/>
          </a:xfrm>
          <a:prstGeom prst="rect">
            <a:avLst/>
          </a:prstGeom>
          <a:noFill/>
        </p:spPr>
        <p:txBody>
          <a:bodyPr wrap="square" rtlCol="0">
            <a:spAutoFit/>
          </a:bodyPr>
          <a:lstStyle/>
          <a:p>
            <a:r>
              <a:rPr lang="en-US" dirty="0"/>
              <a:t>Additionally, given our defect rate of 34.54%, we can see that in order to estimate defect rate to within 3% we need a sample of 965 sales:</a:t>
            </a:r>
          </a:p>
        </p:txBody>
      </p:sp>
      <p:pic>
        <p:nvPicPr>
          <p:cNvPr id="13" name="Picture 12">
            <a:extLst>
              <a:ext uri="{FF2B5EF4-FFF2-40B4-BE49-F238E27FC236}">
                <a16:creationId xmlns:a16="http://schemas.microsoft.com/office/drawing/2014/main" id="{A43C694C-DAEC-4A63-9A2C-9DA3BA865D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679" y="352445"/>
            <a:ext cx="2938527" cy="1188823"/>
          </a:xfrm>
          <a:prstGeom prst="rect">
            <a:avLst/>
          </a:prstGeom>
        </p:spPr>
      </p:pic>
      <p:pic>
        <p:nvPicPr>
          <p:cNvPr id="5" name="Picture 4">
            <a:extLst>
              <a:ext uri="{FF2B5EF4-FFF2-40B4-BE49-F238E27FC236}">
                <a16:creationId xmlns:a16="http://schemas.microsoft.com/office/drawing/2014/main" id="{7AD3DB8F-619E-46BA-8557-7BE97736F261}"/>
              </a:ext>
            </a:extLst>
          </p:cNvPr>
          <p:cNvPicPr>
            <a:picLocks noChangeAspect="1"/>
          </p:cNvPicPr>
          <p:nvPr/>
        </p:nvPicPr>
        <p:blipFill>
          <a:blip r:embed="rId8"/>
          <a:stretch>
            <a:fillRect/>
          </a:stretch>
        </p:blipFill>
        <p:spPr>
          <a:xfrm>
            <a:off x="2158225" y="2198090"/>
            <a:ext cx="7579811" cy="2461819"/>
          </a:xfrm>
          <a:prstGeom prst="rect">
            <a:avLst/>
          </a:prstGeom>
        </p:spPr>
      </p:pic>
    </p:spTree>
    <p:extLst>
      <p:ext uri="{BB962C8B-B14F-4D97-AF65-F5344CB8AC3E}">
        <p14:creationId xmlns:p14="http://schemas.microsoft.com/office/powerpoint/2010/main" val="40671681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3B959D9-C790-45FF-BFAF-FA589AE0784E}"/>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2B9F7B43-FC04-4B22-B619-C56311A67D37}"/>
                  </a:ext>
                </a:extLst>
              </p:cNvPr>
              <p:cNvGraphicFramePr>
                <a:graphicFrameLocks noChangeAspect="1"/>
              </p:cNvGraphicFramePr>
              <p:nvPr>
                <p:extLst>
                  <p:ext uri="{D42A27DB-BD31-4B8C-83A1-F6EECF244321}">
                    <p14:modId xmlns:p14="http://schemas.microsoft.com/office/powerpoint/2010/main" val="2410574218"/>
                  </p:ext>
                </p:extLst>
              </p:nvPr>
            </p:nvGraphicFramePr>
            <p:xfrm>
              <a:off x="660850" y="5917710"/>
              <a:ext cx="832104" cy="856400"/>
            </p:xfrm>
            <a:graphic>
              <a:graphicData uri="http://schemas.microsoft.com/office/powerpoint/2016/sectionzoom">
                <psez:sectionZm>
                  <psez:sectionZmObj sectionId="{7D04859B-730C-42E1-9AA6-767EA3E87208}">
                    <psez:zmPr id="{A65D92D7-1951-426F-B41F-C4950D002EF4}"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32104" cy="856400"/>
                        </a:xfrm>
                        <a:prstGeom prst="rect">
                          <a:avLst/>
                        </a:prstGeom>
                        <a:ln w="3175">
                          <a:no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2B9F7B43-FC04-4B22-B619-C56311A67D3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660850" y="5917710"/>
                <a:ext cx="832104" cy="856400"/>
              </a:xfrm>
              <a:prstGeom prst="rect">
                <a:avLst/>
              </a:prstGeom>
              <a:ln w="3175">
                <a:noFill/>
              </a:ln>
            </p:spPr>
          </p:pic>
        </mc:Fallback>
      </mc:AlternateContent>
      <p:pic>
        <p:nvPicPr>
          <p:cNvPr id="3" name="Picture 2">
            <a:extLst>
              <a:ext uri="{FF2B5EF4-FFF2-40B4-BE49-F238E27FC236}">
                <a16:creationId xmlns:a16="http://schemas.microsoft.com/office/drawing/2014/main" id="{547CF319-61D9-46A7-BD44-4FA32027F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07" y="342830"/>
            <a:ext cx="2908044" cy="1194920"/>
          </a:xfrm>
          <a:prstGeom prst="rect">
            <a:avLst/>
          </a:prstGeom>
        </p:spPr>
      </p:pic>
      <p:sp>
        <p:nvSpPr>
          <p:cNvPr id="7" name="TextBox 6">
            <a:extLst>
              <a:ext uri="{FF2B5EF4-FFF2-40B4-BE49-F238E27FC236}">
                <a16:creationId xmlns:a16="http://schemas.microsoft.com/office/drawing/2014/main" id="{B17B4451-9BEC-42DE-A094-5801A40C0E24}"/>
              </a:ext>
            </a:extLst>
          </p:cNvPr>
          <p:cNvSpPr txBox="1"/>
          <p:nvPr/>
        </p:nvSpPr>
        <p:spPr>
          <a:xfrm>
            <a:off x="3610946" y="352445"/>
            <a:ext cx="8425543" cy="646331"/>
          </a:xfrm>
          <a:prstGeom prst="rect">
            <a:avLst/>
          </a:prstGeom>
          <a:noFill/>
        </p:spPr>
        <p:txBody>
          <a:bodyPr wrap="square" rtlCol="0">
            <a:spAutoFit/>
          </a:bodyPr>
          <a:lstStyle/>
          <a:p>
            <a:r>
              <a:rPr lang="en-US" dirty="0"/>
              <a:t>Numerous regressions were performed, too many to include here, in fact. Below we outline those that provided actual insight. </a:t>
            </a:r>
          </a:p>
        </p:txBody>
      </p:sp>
      <p:sp>
        <p:nvSpPr>
          <p:cNvPr id="9" name="Speech Bubble: Oval 8">
            <a:extLst>
              <a:ext uri="{FF2B5EF4-FFF2-40B4-BE49-F238E27FC236}">
                <a16:creationId xmlns:a16="http://schemas.microsoft.com/office/drawing/2014/main" id="{C72AC4A4-CFCC-4348-B5D5-0A78712B91A0}"/>
              </a:ext>
            </a:extLst>
          </p:cNvPr>
          <p:cNvSpPr/>
          <p:nvPr/>
        </p:nvSpPr>
        <p:spPr>
          <a:xfrm>
            <a:off x="580662" y="5317195"/>
            <a:ext cx="2435290" cy="6005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Click me to return.</a:t>
            </a: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507AD1C-80F5-4687-A923-3238316A1D18}"/>
                  </a:ext>
                </a:extLst>
              </p:cNvPr>
              <p:cNvGraphicFramePr>
                <a:graphicFrameLocks noChangeAspect="1"/>
              </p:cNvGraphicFramePr>
              <p:nvPr>
                <p:extLst>
                  <p:ext uri="{D42A27DB-BD31-4B8C-83A1-F6EECF244321}">
                    <p14:modId xmlns:p14="http://schemas.microsoft.com/office/powerpoint/2010/main" val="3596436959"/>
                  </p:ext>
                </p:extLst>
              </p:nvPr>
            </p:nvGraphicFramePr>
            <p:xfrm>
              <a:off x="343009" y="2629918"/>
              <a:ext cx="2521324" cy="1714500"/>
            </p:xfrm>
            <a:graphic>
              <a:graphicData uri="http://schemas.microsoft.com/office/powerpoint/2016/slidezoom">
                <pslz:sldZm>
                  <pslz:sldZmObj sldId="292" cId="896798989">
                    <pslz:zmPr id="{6BAFBDC1-827B-4295-82FC-D05AE354F50F}"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521324" cy="1714500"/>
                        </a:xfrm>
                        <a:prstGeom prst="rect">
                          <a:avLst/>
                        </a:prstGeom>
                        <a:ln w="3175">
                          <a:noFill/>
                        </a:ln>
                      </p166:spPr>
                    </pslz:zmPr>
                  </pslz:sldZmObj>
                </pslz:sldZm>
              </a:graphicData>
            </a:graphic>
          </p:graphicFrame>
        </mc:Choice>
        <mc:Fallback xmlns="">
          <p:pic>
            <p:nvPicPr>
              <p:cNvPr id="6" name="Slide Zoom 5">
                <a:hlinkClick r:id="rId8" action="ppaction://hlinksldjump"/>
                <a:extLst>
                  <a:ext uri="{FF2B5EF4-FFF2-40B4-BE49-F238E27FC236}">
                    <a16:creationId xmlns:a16="http://schemas.microsoft.com/office/drawing/2014/main" id="{3507AD1C-80F5-4687-A923-3238316A1D18}"/>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343009" y="2629918"/>
                <a:ext cx="2521324" cy="1714500"/>
              </a:xfrm>
              <a:prstGeom prst="rect">
                <a:avLst/>
              </a:prstGeom>
              <a:ln w="3175">
                <a:noFill/>
              </a:ln>
            </p:spPr>
          </p:pic>
        </mc:Fallback>
      </mc:AlternateContent>
      <p:sp>
        <p:nvSpPr>
          <p:cNvPr id="14" name="TextBox 13">
            <a:extLst>
              <a:ext uri="{FF2B5EF4-FFF2-40B4-BE49-F238E27FC236}">
                <a16:creationId xmlns:a16="http://schemas.microsoft.com/office/drawing/2014/main" id="{143895C0-06F8-45FF-B618-C14BBA612142}"/>
              </a:ext>
            </a:extLst>
          </p:cNvPr>
          <p:cNvSpPr txBox="1"/>
          <p:nvPr/>
        </p:nvSpPr>
        <p:spPr>
          <a:xfrm>
            <a:off x="710377" y="1645333"/>
            <a:ext cx="1786588" cy="369332"/>
          </a:xfrm>
          <a:prstGeom prst="rect">
            <a:avLst/>
          </a:prstGeom>
          <a:noFill/>
        </p:spPr>
        <p:txBody>
          <a:bodyPr wrap="square" rtlCol="0">
            <a:spAutoFit/>
          </a:bodyPr>
          <a:lstStyle/>
          <a:p>
            <a:pPr algn="ctr"/>
            <a:r>
              <a:rPr lang="en-US" b="1" dirty="0"/>
              <a:t>Click me!</a:t>
            </a:r>
          </a:p>
        </p:txBody>
      </p:sp>
      <p:sp>
        <p:nvSpPr>
          <p:cNvPr id="15" name="Arrow: Down 14">
            <a:extLst>
              <a:ext uri="{FF2B5EF4-FFF2-40B4-BE49-F238E27FC236}">
                <a16:creationId xmlns:a16="http://schemas.microsoft.com/office/drawing/2014/main" id="{B8DD3A24-933B-4E54-A667-C25EC25F80AA}"/>
              </a:ext>
            </a:extLst>
          </p:cNvPr>
          <p:cNvSpPr/>
          <p:nvPr/>
        </p:nvSpPr>
        <p:spPr>
          <a:xfrm>
            <a:off x="1481887" y="2045995"/>
            <a:ext cx="243567" cy="512647"/>
          </a:xfrm>
          <a:prstGeom prst="down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580F153B-4C4A-4F61-BE15-09889B492CB3}"/>
                  </a:ext>
                </a:extLst>
              </p:cNvPr>
              <p:cNvGraphicFramePr>
                <a:graphicFrameLocks noChangeAspect="1"/>
              </p:cNvGraphicFramePr>
              <p:nvPr>
                <p:extLst>
                  <p:ext uri="{D42A27DB-BD31-4B8C-83A1-F6EECF244321}">
                    <p14:modId xmlns:p14="http://schemas.microsoft.com/office/powerpoint/2010/main" val="1849699817"/>
                  </p:ext>
                </p:extLst>
              </p:nvPr>
            </p:nvGraphicFramePr>
            <p:xfrm>
              <a:off x="3516386" y="1974456"/>
              <a:ext cx="2286000" cy="1714500"/>
            </p:xfrm>
            <a:graphic>
              <a:graphicData uri="http://schemas.microsoft.com/office/powerpoint/2016/slidezoom">
                <pslz:sldZm>
                  <pslz:sldZmObj sldId="294" cId="1852180685">
                    <pslz:zmPr id="{23C05309-B346-4E48-BEAC-E7B1EA6883D2}"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286000" cy="1714500"/>
                        </a:xfrm>
                        <a:prstGeom prst="rect">
                          <a:avLst/>
                        </a:prstGeom>
                        <a:ln w="3175">
                          <a:noFill/>
                        </a:ln>
                      </p166:spPr>
                    </pslz:zmPr>
                  </pslz:sldZmObj>
                </pslz:sldZm>
              </a:graphicData>
            </a:graphic>
          </p:graphicFrame>
        </mc:Choice>
        <mc:Fallback xmlns="">
          <p:pic>
            <p:nvPicPr>
              <p:cNvPr id="19" name="Slide Zoom 18">
                <a:hlinkClick r:id="rId11" action="ppaction://hlinksldjump"/>
                <a:extLst>
                  <a:ext uri="{FF2B5EF4-FFF2-40B4-BE49-F238E27FC236}">
                    <a16:creationId xmlns:a16="http://schemas.microsoft.com/office/drawing/2014/main" id="{580F153B-4C4A-4F61-BE15-09889B492CB3}"/>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3516386" y="1974456"/>
                <a:ext cx="2286000"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8D5042CF-0777-4FE5-B301-80486D82A010}"/>
                  </a:ext>
                </a:extLst>
              </p:cNvPr>
              <p:cNvGraphicFramePr>
                <a:graphicFrameLocks noChangeAspect="1"/>
              </p:cNvGraphicFramePr>
              <p:nvPr>
                <p:extLst>
                  <p:ext uri="{D42A27DB-BD31-4B8C-83A1-F6EECF244321}">
                    <p14:modId xmlns:p14="http://schemas.microsoft.com/office/powerpoint/2010/main" val="2267204919"/>
                  </p:ext>
                </p:extLst>
              </p:nvPr>
            </p:nvGraphicFramePr>
            <p:xfrm>
              <a:off x="5971188" y="4022344"/>
              <a:ext cx="2834456" cy="1714500"/>
            </p:xfrm>
            <a:graphic>
              <a:graphicData uri="http://schemas.microsoft.com/office/powerpoint/2016/slidezoom">
                <pslz:sldZm>
                  <pslz:sldZmObj sldId="295" cId="3089956286">
                    <pslz:zmPr id="{0BD6DAE0-4942-44CC-93A5-267B90B242F9}"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834456" cy="1714500"/>
                        </a:xfrm>
                        <a:prstGeom prst="rect">
                          <a:avLst/>
                        </a:prstGeom>
                        <a:ln w="3175">
                          <a:noFill/>
                        </a:ln>
                      </p166:spPr>
                    </pslz:zmPr>
                  </pslz:sldZmObj>
                </pslz:sldZm>
              </a:graphicData>
            </a:graphic>
          </p:graphicFrame>
        </mc:Choice>
        <mc:Fallback xmlns="">
          <p:pic>
            <p:nvPicPr>
              <p:cNvPr id="21" name="Slide Zoom 20">
                <a:hlinkClick r:id="rId14" action="ppaction://hlinksldjump"/>
                <a:extLst>
                  <a:ext uri="{FF2B5EF4-FFF2-40B4-BE49-F238E27FC236}">
                    <a16:creationId xmlns:a16="http://schemas.microsoft.com/office/drawing/2014/main" id="{8D5042CF-0777-4FE5-B301-80486D82A010}"/>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5971188" y="4022344"/>
                <a:ext cx="2834456"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9B484E5D-9030-4507-A814-1CFD7625A436}"/>
                  </a:ext>
                </a:extLst>
              </p:cNvPr>
              <p:cNvGraphicFramePr>
                <a:graphicFrameLocks noChangeAspect="1"/>
              </p:cNvGraphicFramePr>
              <p:nvPr>
                <p:extLst>
                  <p:ext uri="{D42A27DB-BD31-4B8C-83A1-F6EECF244321}">
                    <p14:modId xmlns:p14="http://schemas.microsoft.com/office/powerpoint/2010/main" val="3627765442"/>
                  </p:ext>
                </p:extLst>
              </p:nvPr>
            </p:nvGraphicFramePr>
            <p:xfrm>
              <a:off x="7388416" y="1607842"/>
              <a:ext cx="3023048" cy="1714500"/>
            </p:xfrm>
            <a:graphic>
              <a:graphicData uri="http://schemas.microsoft.com/office/powerpoint/2016/slidezoom">
                <pslz:sldZm>
                  <pslz:sldZmObj sldId="293" cId="1272683723">
                    <pslz:zmPr id="{4608C3D8-75FD-4DC2-A8DD-D4A1FDCB14C2}"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3023048" cy="1714500"/>
                        </a:xfrm>
                        <a:prstGeom prst="rect">
                          <a:avLst/>
                        </a:prstGeom>
                        <a:ln w="3175">
                          <a:noFill/>
                        </a:ln>
                      </p166:spPr>
                    </pslz:zmPr>
                  </pslz:sldZmObj>
                </pslz:sldZm>
              </a:graphicData>
            </a:graphic>
          </p:graphicFrame>
        </mc:Choice>
        <mc:Fallback xmlns="">
          <p:pic>
            <p:nvPicPr>
              <p:cNvPr id="25" name="Slide Zoom 24">
                <a:hlinkClick r:id="rId17" action="ppaction://hlinksldjump"/>
                <a:extLst>
                  <a:ext uri="{FF2B5EF4-FFF2-40B4-BE49-F238E27FC236}">
                    <a16:creationId xmlns:a16="http://schemas.microsoft.com/office/drawing/2014/main" id="{9B484E5D-9030-4507-A814-1CFD7625A436}"/>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7388416" y="1607842"/>
                <a:ext cx="3023048" cy="1714500"/>
              </a:xfrm>
              <a:prstGeom prst="rect">
                <a:avLst/>
              </a:prstGeom>
              <a:ln w="3175">
                <a:noFill/>
              </a:ln>
            </p:spPr>
          </p:pic>
        </mc:Fallback>
      </mc:AlternateContent>
    </p:spTree>
    <p:extLst>
      <p:ext uri="{BB962C8B-B14F-4D97-AF65-F5344CB8AC3E}">
        <p14:creationId xmlns:p14="http://schemas.microsoft.com/office/powerpoint/2010/main" val="3206186287"/>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F60F16-EB84-475E-91B8-15F44E3FBCD5}"/>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6" name="TextBox 5">
            <a:extLst>
              <a:ext uri="{FF2B5EF4-FFF2-40B4-BE49-F238E27FC236}">
                <a16:creationId xmlns:a16="http://schemas.microsoft.com/office/drawing/2014/main" id="{7D52DD35-2351-47C5-A309-2EF9FE2230E3}"/>
              </a:ext>
            </a:extLst>
          </p:cNvPr>
          <p:cNvSpPr txBox="1"/>
          <p:nvPr/>
        </p:nvSpPr>
        <p:spPr>
          <a:xfrm>
            <a:off x="2885812" y="125835"/>
            <a:ext cx="5318620" cy="584775"/>
          </a:xfrm>
          <a:prstGeom prst="rect">
            <a:avLst/>
          </a:prstGeom>
          <a:noFill/>
        </p:spPr>
        <p:txBody>
          <a:bodyPr wrap="square" rtlCol="0">
            <a:spAutoFit/>
          </a:bodyPr>
          <a:lstStyle/>
          <a:p>
            <a:pPr algn="ctr"/>
            <a:r>
              <a:rPr lang="en-US" sz="3200" b="1" dirty="0"/>
              <a:t>MSRP vs Lot Life</a:t>
            </a:r>
          </a:p>
        </p:txBody>
      </p:sp>
      <p:sp>
        <p:nvSpPr>
          <p:cNvPr id="8" name="TextBox 7">
            <a:extLst>
              <a:ext uri="{FF2B5EF4-FFF2-40B4-BE49-F238E27FC236}">
                <a16:creationId xmlns:a16="http://schemas.microsoft.com/office/drawing/2014/main" id="{30BE8240-8C5E-47A2-99A4-527FE96722C4}"/>
              </a:ext>
            </a:extLst>
          </p:cNvPr>
          <p:cNvSpPr txBox="1"/>
          <p:nvPr/>
        </p:nvSpPr>
        <p:spPr>
          <a:xfrm>
            <a:off x="503339" y="1249960"/>
            <a:ext cx="4412610" cy="1754326"/>
          </a:xfrm>
          <a:prstGeom prst="rect">
            <a:avLst/>
          </a:prstGeom>
          <a:noFill/>
        </p:spPr>
        <p:txBody>
          <a:bodyPr wrap="square" rtlCol="0">
            <a:spAutoFit/>
          </a:bodyPr>
          <a:lstStyle/>
          <a:p>
            <a:r>
              <a:rPr lang="en-US" dirty="0"/>
              <a:t>Linear regression comparing MSRP to Lot Life captured a mere 0.019% of the variance, as seen to the right. This is, we suppose, not too terribly surprising considering the wild fluctuation in vehicle MSRP and the associated lot life, as seen in the chart below. </a:t>
            </a:r>
          </a:p>
        </p:txBody>
      </p:sp>
      <p:pic>
        <p:nvPicPr>
          <p:cNvPr id="13" name="Picture 12">
            <a:extLst>
              <a:ext uri="{FF2B5EF4-FFF2-40B4-BE49-F238E27FC236}">
                <a16:creationId xmlns:a16="http://schemas.microsoft.com/office/drawing/2014/main" id="{41DC92C1-C0EB-4025-B9DF-F829D930A9B5}"/>
              </a:ext>
            </a:extLst>
          </p:cNvPr>
          <p:cNvPicPr>
            <a:picLocks noChangeAspect="1"/>
          </p:cNvPicPr>
          <p:nvPr/>
        </p:nvPicPr>
        <p:blipFill>
          <a:blip r:embed="rId4"/>
          <a:stretch>
            <a:fillRect/>
          </a:stretch>
        </p:blipFill>
        <p:spPr>
          <a:xfrm>
            <a:off x="6290345" y="826960"/>
            <a:ext cx="5181600" cy="2600325"/>
          </a:xfrm>
          <a:prstGeom prst="rect">
            <a:avLst/>
          </a:prstGeom>
        </p:spPr>
      </p:pic>
      <p:graphicFrame>
        <p:nvGraphicFramePr>
          <p:cNvPr id="15" name="Object 14">
            <a:extLst>
              <a:ext uri="{FF2B5EF4-FFF2-40B4-BE49-F238E27FC236}">
                <a16:creationId xmlns:a16="http://schemas.microsoft.com/office/drawing/2014/main" id="{0EBE245C-0D7B-4376-9507-EDFCEA24C1F9}"/>
              </a:ext>
            </a:extLst>
          </p:cNvPr>
          <p:cNvGraphicFramePr>
            <a:graphicFrameLocks noChangeAspect="1"/>
          </p:cNvGraphicFramePr>
          <p:nvPr>
            <p:extLst>
              <p:ext uri="{D42A27DB-BD31-4B8C-83A1-F6EECF244321}">
                <p14:modId xmlns:p14="http://schemas.microsoft.com/office/powerpoint/2010/main" val="1314696753"/>
              </p:ext>
            </p:extLst>
          </p:nvPr>
        </p:nvGraphicFramePr>
        <p:xfrm>
          <a:off x="236902" y="3543635"/>
          <a:ext cx="7564860" cy="3094162"/>
        </p:xfrm>
        <a:graphic>
          <a:graphicData uri="http://schemas.openxmlformats.org/presentationml/2006/ole">
            <mc:AlternateContent xmlns:mc="http://schemas.openxmlformats.org/markup-compatibility/2006">
              <mc:Choice xmlns:v="urn:schemas-microsoft-com:vml" Requires="v">
                <p:oleObj spid="_x0000_s14373" name="Worksheet" r:id="rId5" imgW="11829984" imgH="4838752" progId="Excel.Sheet.12">
                  <p:embed/>
                </p:oleObj>
              </mc:Choice>
              <mc:Fallback>
                <p:oleObj name="Worksheet" r:id="rId5" imgW="11829984" imgH="4838752" progId="Excel.Sheet.12">
                  <p:embed/>
                  <p:pic>
                    <p:nvPicPr>
                      <p:cNvPr id="0" name=""/>
                      <p:cNvPicPr/>
                      <p:nvPr/>
                    </p:nvPicPr>
                    <p:blipFill>
                      <a:blip r:embed="rId6"/>
                      <a:stretch>
                        <a:fillRect/>
                      </a:stretch>
                    </p:blipFill>
                    <p:spPr>
                      <a:xfrm>
                        <a:off x="236902" y="3543635"/>
                        <a:ext cx="7564860" cy="3094162"/>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B37DC2D5-423A-4288-9857-4F4B9996636D}"/>
              </a:ext>
            </a:extLst>
          </p:cNvPr>
          <p:cNvSpPr txBox="1"/>
          <p:nvPr/>
        </p:nvSpPr>
        <p:spPr>
          <a:xfrm>
            <a:off x="7887049" y="3868724"/>
            <a:ext cx="3941428" cy="2031325"/>
          </a:xfrm>
          <a:prstGeom prst="rect">
            <a:avLst/>
          </a:prstGeom>
          <a:noFill/>
        </p:spPr>
        <p:txBody>
          <a:bodyPr wrap="square" rtlCol="0">
            <a:spAutoFit/>
          </a:bodyPr>
          <a:lstStyle/>
          <a:p>
            <a:r>
              <a:rPr lang="en-US" dirty="0"/>
              <a:t>One option we have considered (but was outside the scope of this investigation) is to compare the percent difference between MSRP and base price to lot life. </a:t>
            </a:r>
          </a:p>
          <a:p>
            <a:endParaRPr lang="en-US" dirty="0"/>
          </a:p>
          <a:p>
            <a:r>
              <a:rPr lang="en-US" dirty="0"/>
              <a:t>Click to continue.</a:t>
            </a:r>
          </a:p>
        </p:txBody>
      </p:sp>
    </p:spTree>
    <p:extLst>
      <p:ext uri="{BB962C8B-B14F-4D97-AF65-F5344CB8AC3E}">
        <p14:creationId xmlns:p14="http://schemas.microsoft.com/office/powerpoint/2010/main" val="896798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DDE4D4-B31F-4A7F-961C-224D3A11698F}"/>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15" name="Rectangle 14">
            <a:extLst>
              <a:ext uri="{FF2B5EF4-FFF2-40B4-BE49-F238E27FC236}">
                <a16:creationId xmlns:a16="http://schemas.microsoft.com/office/drawing/2014/main" id="{947F851F-6C26-492C-87C8-77ECAB03BA90}"/>
              </a:ext>
            </a:extLst>
          </p:cNvPr>
          <p:cNvSpPr/>
          <p:nvPr/>
        </p:nvSpPr>
        <p:spPr>
          <a:xfrm>
            <a:off x="9211112" y="4327763"/>
            <a:ext cx="2592198" cy="99829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F8842E2-6576-42A9-83BD-4646B0DCF939}"/>
              </a:ext>
            </a:extLst>
          </p:cNvPr>
          <p:cNvSpPr/>
          <p:nvPr/>
        </p:nvSpPr>
        <p:spPr>
          <a:xfrm>
            <a:off x="9211112" y="1610686"/>
            <a:ext cx="2592198" cy="99829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5F5E83-FFD6-49CB-BBC8-6E9B9E7087F4}"/>
              </a:ext>
            </a:extLst>
          </p:cNvPr>
          <p:cNvSpPr txBox="1"/>
          <p:nvPr/>
        </p:nvSpPr>
        <p:spPr>
          <a:xfrm>
            <a:off x="3456264" y="176169"/>
            <a:ext cx="5914239" cy="584775"/>
          </a:xfrm>
          <a:prstGeom prst="rect">
            <a:avLst/>
          </a:prstGeom>
          <a:noFill/>
        </p:spPr>
        <p:txBody>
          <a:bodyPr wrap="square" rtlCol="0">
            <a:spAutoFit/>
          </a:bodyPr>
          <a:lstStyle/>
          <a:p>
            <a:r>
              <a:rPr lang="en-US" sz="3200" b="1" dirty="0"/>
              <a:t>Colors and Color Combinations</a:t>
            </a:r>
          </a:p>
        </p:txBody>
      </p:sp>
      <p:sp>
        <p:nvSpPr>
          <p:cNvPr id="3" name="TextBox 2">
            <a:extLst>
              <a:ext uri="{FF2B5EF4-FFF2-40B4-BE49-F238E27FC236}">
                <a16:creationId xmlns:a16="http://schemas.microsoft.com/office/drawing/2014/main" id="{41B6565E-6812-4523-B3EB-C61D2DD59FFD}"/>
              </a:ext>
            </a:extLst>
          </p:cNvPr>
          <p:cNvSpPr txBox="1"/>
          <p:nvPr/>
        </p:nvSpPr>
        <p:spPr>
          <a:xfrm>
            <a:off x="3784832" y="831910"/>
            <a:ext cx="3941428" cy="646331"/>
          </a:xfrm>
          <a:prstGeom prst="rect">
            <a:avLst/>
          </a:prstGeom>
          <a:noFill/>
        </p:spPr>
        <p:txBody>
          <a:bodyPr wrap="square" rtlCol="0">
            <a:spAutoFit/>
          </a:bodyPr>
          <a:lstStyle/>
          <a:p>
            <a:r>
              <a:rPr lang="en-US" dirty="0"/>
              <a:t>We approached color and interior color two ways:</a:t>
            </a:r>
          </a:p>
        </p:txBody>
      </p:sp>
      <p:sp>
        <p:nvSpPr>
          <p:cNvPr id="5" name="TextBox 4">
            <a:extLst>
              <a:ext uri="{FF2B5EF4-FFF2-40B4-BE49-F238E27FC236}">
                <a16:creationId xmlns:a16="http://schemas.microsoft.com/office/drawing/2014/main" id="{4F961405-392B-46F0-B655-8DF07F3B621A}"/>
              </a:ext>
            </a:extLst>
          </p:cNvPr>
          <p:cNvSpPr txBox="1"/>
          <p:nvPr/>
        </p:nvSpPr>
        <p:spPr>
          <a:xfrm>
            <a:off x="747448" y="1687587"/>
            <a:ext cx="3941428" cy="3139321"/>
          </a:xfrm>
          <a:prstGeom prst="rect">
            <a:avLst/>
          </a:prstGeom>
          <a:noFill/>
        </p:spPr>
        <p:txBody>
          <a:bodyPr wrap="square" rtlCol="0">
            <a:spAutoFit/>
          </a:bodyPr>
          <a:lstStyle/>
          <a:p>
            <a:r>
              <a:rPr lang="en-US" dirty="0"/>
              <a:t>First, linear regression comparing paints and interior colors along with the model to lot life was performed and captured 78% of the variance (click box 1 above to see the full report). Additionally, we looked at just paint and interior colors, as well as the combined effect (paint/interior combinations). These captured 7% and 12.8% of the variance, respectively. Box 2 above has those reports.</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E86977AC-2C11-46B7-916E-531D8C7A8062}"/>
                  </a:ext>
                </a:extLst>
              </p:cNvPr>
              <p:cNvGraphicFramePr>
                <a:graphicFrameLocks noChangeAspect="1"/>
              </p:cNvGraphicFramePr>
              <p:nvPr>
                <p:extLst>
                  <p:ext uri="{D42A27DB-BD31-4B8C-83A1-F6EECF244321}">
                    <p14:modId xmlns:p14="http://schemas.microsoft.com/office/powerpoint/2010/main" val="1474118446"/>
                  </p:ext>
                </p:extLst>
              </p:nvPr>
            </p:nvGraphicFramePr>
            <p:xfrm>
              <a:off x="154315" y="176169"/>
              <a:ext cx="593133" cy="771787"/>
            </p:xfrm>
            <a:graphic>
              <a:graphicData uri="http://schemas.microsoft.com/office/powerpoint/2016/slidezoom">
                <pslz:sldZm>
                  <pslz:sldZmObj sldId="296" cId="1132840848">
                    <pslz:zmPr id="{7114AD5B-9BEE-483F-9D23-9485D096AF5D}"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93133" cy="771787"/>
                        </a:xfrm>
                        <a:prstGeom prst="rect">
                          <a:avLst/>
                        </a:prstGeom>
                        <a:ln w="3175">
                          <a:solidFill>
                            <a:prstClr val="ltGray"/>
                          </a:solidFill>
                        </a:ln>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E86977AC-2C11-46B7-916E-531D8C7A806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54315" y="176169"/>
                <a:ext cx="593133" cy="77178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8B616F4E-5557-4B1A-8F16-E3AF40560E6E}"/>
                  </a:ext>
                </a:extLst>
              </p:cNvPr>
              <p:cNvGraphicFramePr>
                <a:graphicFrameLocks noChangeAspect="1"/>
              </p:cNvGraphicFramePr>
              <p:nvPr>
                <p:extLst>
                  <p:ext uri="{D42A27DB-BD31-4B8C-83A1-F6EECF244321}">
                    <p14:modId xmlns:p14="http://schemas.microsoft.com/office/powerpoint/2010/main" val="102700138"/>
                  </p:ext>
                </p:extLst>
              </p:nvPr>
            </p:nvGraphicFramePr>
            <p:xfrm>
              <a:off x="810454" y="176168"/>
              <a:ext cx="593134" cy="771788"/>
            </p:xfrm>
            <a:graphic>
              <a:graphicData uri="http://schemas.microsoft.com/office/powerpoint/2016/slidezoom">
                <pslz:sldZm>
                  <pslz:sldZmObj sldId="298" cId="261322998">
                    <pslz:zmPr id="{04DA0070-A544-4FA5-AF1A-541E25800168}"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93134" cy="771788"/>
                        </a:xfrm>
                        <a:prstGeom prst="rect">
                          <a:avLst/>
                        </a:prstGeom>
                        <a:ln w="3175">
                          <a:solidFill>
                            <a:prstClr val="ltGray"/>
                          </a:solidFill>
                        </a:ln>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8B616F4E-5557-4B1A-8F16-E3AF40560E6E}"/>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810454" y="176168"/>
                <a:ext cx="593134" cy="771788"/>
              </a:xfrm>
              <a:prstGeom prst="rect">
                <a:avLst/>
              </a:prstGeom>
              <a:ln w="3175">
                <a:solidFill>
                  <a:prstClr val="ltGray"/>
                </a:solidFill>
              </a:ln>
            </p:spPr>
          </p:pic>
        </mc:Fallback>
      </mc:AlternateContent>
      <p:sp>
        <p:nvSpPr>
          <p:cNvPr id="11" name="TextBox 10">
            <a:extLst>
              <a:ext uri="{FF2B5EF4-FFF2-40B4-BE49-F238E27FC236}">
                <a16:creationId xmlns:a16="http://schemas.microsoft.com/office/drawing/2014/main" id="{F3471511-B38F-40E7-A8F5-171FB94E516B}"/>
              </a:ext>
            </a:extLst>
          </p:cNvPr>
          <p:cNvSpPr txBox="1"/>
          <p:nvPr/>
        </p:nvSpPr>
        <p:spPr>
          <a:xfrm>
            <a:off x="5128469" y="1687587"/>
            <a:ext cx="6867788" cy="5078313"/>
          </a:xfrm>
          <a:prstGeom prst="rect">
            <a:avLst/>
          </a:prstGeom>
          <a:noFill/>
        </p:spPr>
        <p:txBody>
          <a:bodyPr wrap="square" rtlCol="0">
            <a:spAutoFit/>
          </a:bodyPr>
          <a:lstStyle/>
          <a:p>
            <a:r>
              <a:rPr lang="en-US" dirty="0"/>
              <a:t>The other approach we took with the</a:t>
            </a:r>
          </a:p>
          <a:p>
            <a:r>
              <a:rPr lang="en-US" dirty="0"/>
              <a:t>colors and interiors was to bucket each car </a:t>
            </a:r>
          </a:p>
          <a:p>
            <a:r>
              <a:rPr lang="en-US" dirty="0"/>
              <a:t>based on the popularity of the paint and </a:t>
            </a:r>
          </a:p>
          <a:p>
            <a:r>
              <a:rPr lang="en-US" dirty="0"/>
              <a:t>interior combination. Based on the paint and interior color distributions, we made three buckets for paint (Black, White, and Other) and three buckets for interior (Black, Beige, and Other).  We then calculated the percentage of the vehicles sold with the associated combinations, and bucketed each vehicle as Common, Very Common, or Less Common if its paint/interior combination percentage was between 10% and 20%, above 20%, or</a:t>
            </a:r>
          </a:p>
          <a:p>
            <a:r>
              <a:rPr lang="en-US" dirty="0"/>
              <a:t>below 20%, respectively. </a:t>
            </a:r>
          </a:p>
          <a:p>
            <a:endParaRPr lang="en-US" dirty="0"/>
          </a:p>
          <a:p>
            <a:r>
              <a:rPr lang="en-US" dirty="0"/>
              <a:t>With this done, we performed logistic </a:t>
            </a:r>
          </a:p>
          <a:p>
            <a:r>
              <a:rPr lang="en-US" dirty="0"/>
              <a:t>regression against the Defect variable as well as linear regression against Lot Life. These captured 0.36% and 0.56% of the variance, respectively. Box 3 above will provide these reports.</a:t>
            </a:r>
          </a:p>
          <a:p>
            <a:endParaRPr lang="en-US" dirty="0"/>
          </a:p>
          <a:p>
            <a:r>
              <a:rPr lang="en-US" dirty="0"/>
              <a:t>Click to continue.</a:t>
            </a:r>
          </a:p>
        </p:txBody>
      </p:sp>
      <p:graphicFrame>
        <p:nvGraphicFramePr>
          <p:cNvPr id="12" name="Object 11">
            <a:extLst>
              <a:ext uri="{FF2B5EF4-FFF2-40B4-BE49-F238E27FC236}">
                <a16:creationId xmlns:a16="http://schemas.microsoft.com/office/drawing/2014/main" id="{F96FBB40-7A30-40B0-A2FA-1D07F80CB54C}"/>
              </a:ext>
            </a:extLst>
          </p:cNvPr>
          <p:cNvGraphicFramePr>
            <a:graphicFrameLocks noChangeAspect="1"/>
          </p:cNvGraphicFramePr>
          <p:nvPr>
            <p:extLst>
              <p:ext uri="{D42A27DB-BD31-4B8C-83A1-F6EECF244321}">
                <p14:modId xmlns:p14="http://schemas.microsoft.com/office/powerpoint/2010/main" val="1954122841"/>
              </p:ext>
            </p:extLst>
          </p:nvPr>
        </p:nvGraphicFramePr>
        <p:xfrm>
          <a:off x="9284647" y="1687587"/>
          <a:ext cx="2447925" cy="847725"/>
        </p:xfrm>
        <a:graphic>
          <a:graphicData uri="http://schemas.openxmlformats.org/presentationml/2006/ole">
            <mc:AlternateContent xmlns:mc="http://schemas.openxmlformats.org/markup-compatibility/2006">
              <mc:Choice xmlns:v="urn:schemas-microsoft-com:vml" Requires="v">
                <p:oleObj spid="_x0000_s12367" name="Worksheet" r:id="rId10" imgW="2447994" imgH="847888" progId="Excel.Sheet.12">
                  <p:embed/>
                </p:oleObj>
              </mc:Choice>
              <mc:Fallback>
                <p:oleObj name="Worksheet" r:id="rId10" imgW="2447994" imgH="847888" progId="Excel.Sheet.12">
                  <p:embed/>
                  <p:pic>
                    <p:nvPicPr>
                      <p:cNvPr id="0" name=""/>
                      <p:cNvPicPr/>
                      <p:nvPr/>
                    </p:nvPicPr>
                    <p:blipFill>
                      <a:blip r:embed="rId11"/>
                      <a:stretch>
                        <a:fillRect/>
                      </a:stretch>
                    </p:blipFill>
                    <p:spPr>
                      <a:xfrm>
                        <a:off x="9284647" y="1687587"/>
                        <a:ext cx="2447925" cy="847725"/>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42D7633D-5DC8-4799-83FC-BB8BE717A057}"/>
              </a:ext>
            </a:extLst>
          </p:cNvPr>
          <p:cNvGraphicFramePr>
            <a:graphicFrameLocks noChangeAspect="1"/>
          </p:cNvGraphicFramePr>
          <p:nvPr>
            <p:extLst>
              <p:ext uri="{D42A27DB-BD31-4B8C-83A1-F6EECF244321}">
                <p14:modId xmlns:p14="http://schemas.microsoft.com/office/powerpoint/2010/main" val="3253367662"/>
              </p:ext>
            </p:extLst>
          </p:nvPr>
        </p:nvGraphicFramePr>
        <p:xfrm>
          <a:off x="9314008" y="4403045"/>
          <a:ext cx="2447925" cy="847725"/>
        </p:xfrm>
        <a:graphic>
          <a:graphicData uri="http://schemas.openxmlformats.org/presentationml/2006/ole">
            <mc:AlternateContent xmlns:mc="http://schemas.openxmlformats.org/markup-compatibility/2006">
              <mc:Choice xmlns:v="urn:schemas-microsoft-com:vml" Requires="v">
                <p:oleObj spid="_x0000_s12368" name="Worksheet" r:id="rId12" imgW="2447994" imgH="847888" progId="Excel.Sheet.12">
                  <p:embed/>
                </p:oleObj>
              </mc:Choice>
              <mc:Fallback>
                <p:oleObj name="Worksheet" r:id="rId12" imgW="2447994" imgH="847888" progId="Excel.Sheet.12">
                  <p:embed/>
                  <p:pic>
                    <p:nvPicPr>
                      <p:cNvPr id="0" name=""/>
                      <p:cNvPicPr/>
                      <p:nvPr/>
                    </p:nvPicPr>
                    <p:blipFill>
                      <a:blip r:embed="rId13"/>
                      <a:stretch>
                        <a:fillRect/>
                      </a:stretch>
                    </p:blipFill>
                    <p:spPr>
                      <a:xfrm>
                        <a:off x="9314008" y="4403045"/>
                        <a:ext cx="2447925" cy="847725"/>
                      </a:xfrm>
                      <a:prstGeom prst="rect">
                        <a:avLst/>
                      </a:prstGeom>
                    </p:spPr>
                  </p:pic>
                </p:oleObj>
              </mc:Fallback>
            </mc:AlternateContent>
          </a:graphicData>
        </a:graphic>
      </p:graphicFrame>
      <p:sp>
        <p:nvSpPr>
          <p:cNvPr id="17" name="Arrow: Right 16">
            <a:extLst>
              <a:ext uri="{FF2B5EF4-FFF2-40B4-BE49-F238E27FC236}">
                <a16:creationId xmlns:a16="http://schemas.microsoft.com/office/drawing/2014/main" id="{2ED717FB-E71B-4310-8B57-42D2F2F1A465}"/>
              </a:ext>
            </a:extLst>
          </p:cNvPr>
          <p:cNvSpPr/>
          <p:nvPr/>
        </p:nvSpPr>
        <p:spPr>
          <a:xfrm rot="13972810">
            <a:off x="10962086" y="2521777"/>
            <a:ext cx="689864" cy="35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8133941-595B-41FF-A3B7-28BE3B29D781}"/>
              </a:ext>
            </a:extLst>
          </p:cNvPr>
          <p:cNvSpPr/>
          <p:nvPr/>
        </p:nvSpPr>
        <p:spPr>
          <a:xfrm>
            <a:off x="8601511" y="4467580"/>
            <a:ext cx="689864" cy="3593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F55BEB90-586D-466B-A184-CEBE688C7442}"/>
                  </a:ext>
                </a:extLst>
              </p:cNvPr>
              <p:cNvGraphicFramePr>
                <a:graphicFrameLocks noChangeAspect="1"/>
              </p:cNvGraphicFramePr>
              <p:nvPr>
                <p:extLst>
                  <p:ext uri="{D42A27DB-BD31-4B8C-83A1-F6EECF244321}">
                    <p14:modId xmlns:p14="http://schemas.microsoft.com/office/powerpoint/2010/main" val="3382157945"/>
                  </p:ext>
                </p:extLst>
              </p:nvPr>
            </p:nvGraphicFramePr>
            <p:xfrm>
              <a:off x="11084979" y="176168"/>
              <a:ext cx="593134" cy="771788"/>
            </p:xfrm>
            <a:graphic>
              <a:graphicData uri="http://schemas.microsoft.com/office/powerpoint/2016/slidezoom">
                <pslz:sldZm>
                  <pslz:sldZmObj sldId="299" cId="1750522323">
                    <pslz:zmPr id="{40CE267C-C99A-4E62-A99A-44E4C4067EBF}"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593134" cy="771788"/>
                        </a:xfrm>
                        <a:prstGeom prst="rect">
                          <a:avLst/>
                        </a:prstGeom>
                        <a:ln w="3175">
                          <a:solidFill>
                            <a:prstClr val="ltGray"/>
                          </a:solidFill>
                        </a:ln>
                      </p166:spPr>
                    </pslz:zmPr>
                  </pslz:sldZmObj>
                </pslz:sldZm>
              </a:graphicData>
            </a:graphic>
          </p:graphicFrame>
        </mc:Choice>
        <mc:Fallback xmlns="">
          <p:pic>
            <p:nvPicPr>
              <p:cNvPr id="20" name="Slide Zoom 19">
                <a:hlinkClick r:id="rId15" action="ppaction://hlinksldjump"/>
                <a:extLst>
                  <a:ext uri="{FF2B5EF4-FFF2-40B4-BE49-F238E27FC236}">
                    <a16:creationId xmlns:a16="http://schemas.microsoft.com/office/drawing/2014/main" id="{F55BEB90-586D-466B-A184-CEBE688C7442}"/>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11084979" y="176168"/>
                <a:ext cx="593134" cy="771788"/>
              </a:xfrm>
              <a:prstGeom prst="rect">
                <a:avLst/>
              </a:prstGeom>
              <a:ln w="3175">
                <a:solidFill>
                  <a:prstClr val="ltGray"/>
                </a:solidFill>
              </a:ln>
            </p:spPr>
          </p:pic>
        </mc:Fallback>
      </mc:AlternateContent>
    </p:spTree>
    <p:extLst>
      <p:ext uri="{BB962C8B-B14F-4D97-AF65-F5344CB8AC3E}">
        <p14:creationId xmlns:p14="http://schemas.microsoft.com/office/powerpoint/2010/main" val="1852180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517D27-E512-438B-86BA-5B2DF801021D}"/>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4" name="TextBox 3">
            <a:extLst>
              <a:ext uri="{FF2B5EF4-FFF2-40B4-BE49-F238E27FC236}">
                <a16:creationId xmlns:a16="http://schemas.microsoft.com/office/drawing/2014/main" id="{E05F5E83-FFD6-49CB-BBC8-6E9B9E7087F4}"/>
              </a:ext>
            </a:extLst>
          </p:cNvPr>
          <p:cNvSpPr txBox="1"/>
          <p:nvPr/>
        </p:nvSpPr>
        <p:spPr>
          <a:xfrm>
            <a:off x="4725449" y="142613"/>
            <a:ext cx="2969702" cy="584775"/>
          </a:xfrm>
          <a:prstGeom prst="rect">
            <a:avLst/>
          </a:prstGeom>
          <a:noFill/>
        </p:spPr>
        <p:txBody>
          <a:bodyPr wrap="square" rtlCol="0">
            <a:spAutoFit/>
          </a:bodyPr>
          <a:lstStyle/>
          <a:p>
            <a:r>
              <a:rPr lang="en-US" sz="3200" b="1" dirty="0"/>
              <a:t>Wholesale Date </a:t>
            </a:r>
          </a:p>
        </p:txBody>
      </p:sp>
      <p:sp>
        <p:nvSpPr>
          <p:cNvPr id="3" name="TextBox 2">
            <a:extLst>
              <a:ext uri="{FF2B5EF4-FFF2-40B4-BE49-F238E27FC236}">
                <a16:creationId xmlns:a16="http://schemas.microsoft.com/office/drawing/2014/main" id="{E30A1BE0-C9CA-487D-8E41-A32A34E5154E}"/>
              </a:ext>
            </a:extLst>
          </p:cNvPr>
          <p:cNvSpPr txBox="1"/>
          <p:nvPr/>
        </p:nvSpPr>
        <p:spPr>
          <a:xfrm>
            <a:off x="1464257" y="1082180"/>
            <a:ext cx="4746043" cy="1477328"/>
          </a:xfrm>
          <a:prstGeom prst="rect">
            <a:avLst/>
          </a:prstGeom>
          <a:noFill/>
        </p:spPr>
        <p:txBody>
          <a:bodyPr wrap="square" rtlCol="0">
            <a:spAutoFit/>
          </a:bodyPr>
          <a:lstStyle/>
          <a:p>
            <a:r>
              <a:rPr lang="en-US" dirty="0"/>
              <a:t>We looked at the month of wholesale two ways. We tried quarter first, with lackluster results. Logistic regression captured only 5% of the variance, and only Quarter 3 was significant, as seen to the right. </a:t>
            </a:r>
          </a:p>
        </p:txBody>
      </p:sp>
      <p:pic>
        <p:nvPicPr>
          <p:cNvPr id="5" name="Picture 4">
            <a:extLst>
              <a:ext uri="{FF2B5EF4-FFF2-40B4-BE49-F238E27FC236}">
                <a16:creationId xmlns:a16="http://schemas.microsoft.com/office/drawing/2014/main" id="{B13CB6F7-ECE9-472A-9EAA-E8FADEA9B7BD}"/>
              </a:ext>
            </a:extLst>
          </p:cNvPr>
          <p:cNvPicPr>
            <a:picLocks noChangeAspect="1"/>
          </p:cNvPicPr>
          <p:nvPr/>
        </p:nvPicPr>
        <p:blipFill>
          <a:blip r:embed="rId3"/>
          <a:stretch>
            <a:fillRect/>
          </a:stretch>
        </p:blipFill>
        <p:spPr>
          <a:xfrm>
            <a:off x="7494315" y="193078"/>
            <a:ext cx="4183160" cy="2868882"/>
          </a:xfrm>
          <a:prstGeom prst="rect">
            <a:avLst/>
          </a:prstGeom>
        </p:spPr>
      </p:pic>
      <p:sp>
        <p:nvSpPr>
          <p:cNvPr id="6" name="TextBox 5">
            <a:extLst>
              <a:ext uri="{FF2B5EF4-FFF2-40B4-BE49-F238E27FC236}">
                <a16:creationId xmlns:a16="http://schemas.microsoft.com/office/drawing/2014/main" id="{96D9F51C-010F-4161-9227-5BC5BE628B74}"/>
              </a:ext>
            </a:extLst>
          </p:cNvPr>
          <p:cNvSpPr txBox="1"/>
          <p:nvPr/>
        </p:nvSpPr>
        <p:spPr>
          <a:xfrm>
            <a:off x="382504" y="2884064"/>
            <a:ext cx="4387380" cy="3693319"/>
          </a:xfrm>
          <a:prstGeom prst="rect">
            <a:avLst/>
          </a:prstGeom>
          <a:noFill/>
        </p:spPr>
        <p:txBody>
          <a:bodyPr wrap="square" rtlCol="0">
            <a:spAutoFit/>
          </a:bodyPr>
          <a:lstStyle/>
          <a:p>
            <a:r>
              <a:rPr lang="en-US" dirty="0"/>
              <a:t>After that defeat, we considered each month vs. lot life with linear regression and each month vs. defect with logistic regression. The lot life regression did capture 28% of variance, with several months having significance, while the defect regression captured 32%. What is interesting is that different months were (for the most part) significant between the two tests, indicating that while cars that wholesale in certain months sit longer than others, those cars have a lower chance of sitting longer than 90 days. Curious…	</a:t>
            </a:r>
          </a:p>
        </p:txBody>
      </p:sp>
      <p:sp>
        <p:nvSpPr>
          <p:cNvPr id="7" name="Arrow: Right 6">
            <a:extLst>
              <a:ext uri="{FF2B5EF4-FFF2-40B4-BE49-F238E27FC236}">
                <a16:creationId xmlns:a16="http://schemas.microsoft.com/office/drawing/2014/main" id="{2BE5B69D-3222-4340-81BD-324BB97EBA4E}"/>
              </a:ext>
            </a:extLst>
          </p:cNvPr>
          <p:cNvSpPr/>
          <p:nvPr/>
        </p:nvSpPr>
        <p:spPr>
          <a:xfrm>
            <a:off x="3340427" y="2215032"/>
            <a:ext cx="4090246" cy="285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3FB3F0-EDA8-4803-9AB5-5073A4F3DA30}"/>
              </a:ext>
            </a:extLst>
          </p:cNvPr>
          <p:cNvPicPr>
            <a:picLocks noChangeAspect="1"/>
          </p:cNvPicPr>
          <p:nvPr/>
        </p:nvPicPr>
        <p:blipFill>
          <a:blip r:embed="rId4"/>
          <a:stretch>
            <a:fillRect/>
          </a:stretch>
        </p:blipFill>
        <p:spPr>
          <a:xfrm>
            <a:off x="8519758" y="3338782"/>
            <a:ext cx="3596870" cy="3023206"/>
          </a:xfrm>
          <a:prstGeom prst="rect">
            <a:avLst/>
          </a:prstGeom>
        </p:spPr>
      </p:pic>
      <p:pic>
        <p:nvPicPr>
          <p:cNvPr id="9" name="Picture 8">
            <a:extLst>
              <a:ext uri="{FF2B5EF4-FFF2-40B4-BE49-F238E27FC236}">
                <a16:creationId xmlns:a16="http://schemas.microsoft.com/office/drawing/2014/main" id="{AFB41A91-712C-47E1-BE50-43E39DF6D78E}"/>
              </a:ext>
            </a:extLst>
          </p:cNvPr>
          <p:cNvPicPr>
            <a:picLocks noChangeAspect="1"/>
          </p:cNvPicPr>
          <p:nvPr/>
        </p:nvPicPr>
        <p:blipFill>
          <a:blip r:embed="rId5"/>
          <a:stretch>
            <a:fillRect/>
          </a:stretch>
        </p:blipFill>
        <p:spPr>
          <a:xfrm>
            <a:off x="4769884" y="3331971"/>
            <a:ext cx="3716336" cy="3019967"/>
          </a:xfrm>
          <a:prstGeom prst="rect">
            <a:avLst/>
          </a:prstGeom>
        </p:spPr>
      </p:pic>
      <p:sp>
        <p:nvSpPr>
          <p:cNvPr id="10" name="TextBox 9">
            <a:extLst>
              <a:ext uri="{FF2B5EF4-FFF2-40B4-BE49-F238E27FC236}">
                <a16:creationId xmlns:a16="http://schemas.microsoft.com/office/drawing/2014/main" id="{19BE44D8-8420-43D1-A655-CAAB0CBF6E70}"/>
              </a:ext>
            </a:extLst>
          </p:cNvPr>
          <p:cNvSpPr txBox="1"/>
          <p:nvPr/>
        </p:nvSpPr>
        <p:spPr>
          <a:xfrm>
            <a:off x="6030325" y="3001255"/>
            <a:ext cx="864980" cy="369332"/>
          </a:xfrm>
          <a:prstGeom prst="rect">
            <a:avLst/>
          </a:prstGeom>
          <a:noFill/>
        </p:spPr>
        <p:txBody>
          <a:bodyPr wrap="none" rtlCol="0">
            <a:spAutoFit/>
          </a:bodyPr>
          <a:lstStyle/>
          <a:p>
            <a:r>
              <a:rPr lang="en-US" dirty="0"/>
              <a:t>Lot Life</a:t>
            </a:r>
          </a:p>
        </p:txBody>
      </p:sp>
      <p:sp>
        <p:nvSpPr>
          <p:cNvPr id="11" name="TextBox 10">
            <a:extLst>
              <a:ext uri="{FF2B5EF4-FFF2-40B4-BE49-F238E27FC236}">
                <a16:creationId xmlns:a16="http://schemas.microsoft.com/office/drawing/2014/main" id="{66403927-F961-410F-9083-FA6EAACB255E}"/>
              </a:ext>
            </a:extLst>
          </p:cNvPr>
          <p:cNvSpPr txBox="1"/>
          <p:nvPr/>
        </p:nvSpPr>
        <p:spPr>
          <a:xfrm>
            <a:off x="9384860" y="3061960"/>
            <a:ext cx="795602" cy="369332"/>
          </a:xfrm>
          <a:prstGeom prst="rect">
            <a:avLst/>
          </a:prstGeom>
          <a:noFill/>
        </p:spPr>
        <p:txBody>
          <a:bodyPr wrap="none" rtlCol="0">
            <a:spAutoFit/>
          </a:bodyPr>
          <a:lstStyle/>
          <a:p>
            <a:r>
              <a:rPr lang="en-US" dirty="0"/>
              <a:t>Defect</a:t>
            </a:r>
          </a:p>
        </p:txBody>
      </p:sp>
      <p:sp>
        <p:nvSpPr>
          <p:cNvPr id="12" name="Arrow: Right 11">
            <a:extLst>
              <a:ext uri="{FF2B5EF4-FFF2-40B4-BE49-F238E27FC236}">
                <a16:creationId xmlns:a16="http://schemas.microsoft.com/office/drawing/2014/main" id="{B867A1C1-0084-471E-8FFB-08B6CB57734D}"/>
              </a:ext>
            </a:extLst>
          </p:cNvPr>
          <p:cNvSpPr/>
          <p:nvPr/>
        </p:nvSpPr>
        <p:spPr>
          <a:xfrm>
            <a:off x="4013024" y="4018128"/>
            <a:ext cx="712425" cy="2852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EF15D30-F844-4D3D-8589-3ED5AA4608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5209" y="6263626"/>
            <a:ext cx="1236504" cy="515210"/>
          </a:xfrm>
          <a:prstGeom prst="rect">
            <a:avLst/>
          </a:prstGeom>
        </p:spPr>
      </p:pic>
      <p:sp>
        <p:nvSpPr>
          <p:cNvPr id="2" name="Rectangle 1">
            <a:extLst>
              <a:ext uri="{FF2B5EF4-FFF2-40B4-BE49-F238E27FC236}">
                <a16:creationId xmlns:a16="http://schemas.microsoft.com/office/drawing/2014/main" id="{36AABE4A-433F-48F9-A5A2-F9E768F9FBE9}"/>
              </a:ext>
            </a:extLst>
          </p:cNvPr>
          <p:cNvSpPr/>
          <p:nvPr/>
        </p:nvSpPr>
        <p:spPr>
          <a:xfrm>
            <a:off x="6210299" y="6342006"/>
            <a:ext cx="1802225" cy="369332"/>
          </a:xfrm>
          <a:prstGeom prst="rect">
            <a:avLst/>
          </a:prstGeom>
        </p:spPr>
        <p:txBody>
          <a:bodyPr wrap="none">
            <a:spAutoFit/>
          </a:bodyPr>
          <a:lstStyle/>
          <a:p>
            <a:r>
              <a:rPr lang="en-US" dirty="0"/>
              <a:t>Click to continue.</a:t>
            </a:r>
          </a:p>
        </p:txBody>
      </p:sp>
    </p:spTree>
    <p:extLst>
      <p:ext uri="{BB962C8B-B14F-4D97-AF65-F5344CB8AC3E}">
        <p14:creationId xmlns:p14="http://schemas.microsoft.com/office/powerpoint/2010/main" val="3089956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18281F-C029-4589-92EC-D379F5C43077}"/>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4" name="TextBox 3">
            <a:extLst>
              <a:ext uri="{FF2B5EF4-FFF2-40B4-BE49-F238E27FC236}">
                <a16:creationId xmlns:a16="http://schemas.microsoft.com/office/drawing/2014/main" id="{E05F5E83-FFD6-49CB-BBC8-6E9B9E7087F4}"/>
              </a:ext>
            </a:extLst>
          </p:cNvPr>
          <p:cNvSpPr txBox="1"/>
          <p:nvPr/>
        </p:nvSpPr>
        <p:spPr>
          <a:xfrm>
            <a:off x="4561863" y="176169"/>
            <a:ext cx="3296874" cy="584775"/>
          </a:xfrm>
          <a:prstGeom prst="rect">
            <a:avLst/>
          </a:prstGeom>
          <a:noFill/>
        </p:spPr>
        <p:txBody>
          <a:bodyPr wrap="square" rtlCol="0">
            <a:spAutoFit/>
          </a:bodyPr>
          <a:lstStyle/>
          <a:p>
            <a:r>
              <a:rPr lang="en-US" sz="3200" b="1" dirty="0"/>
              <a:t>Model </a:t>
            </a:r>
          </a:p>
        </p:txBody>
      </p:sp>
      <p:sp>
        <p:nvSpPr>
          <p:cNvPr id="7" name="TextBox 6">
            <a:extLst>
              <a:ext uri="{FF2B5EF4-FFF2-40B4-BE49-F238E27FC236}">
                <a16:creationId xmlns:a16="http://schemas.microsoft.com/office/drawing/2014/main" id="{11E2D348-D42C-4AD1-9583-E941A98AFF01}"/>
              </a:ext>
            </a:extLst>
          </p:cNvPr>
          <p:cNvSpPr txBox="1"/>
          <p:nvPr/>
        </p:nvSpPr>
        <p:spPr>
          <a:xfrm>
            <a:off x="295012" y="907410"/>
            <a:ext cx="5915288" cy="1754326"/>
          </a:xfrm>
          <a:prstGeom prst="rect">
            <a:avLst/>
          </a:prstGeom>
          <a:noFill/>
        </p:spPr>
        <p:txBody>
          <a:bodyPr wrap="square" rtlCol="0">
            <a:spAutoFit/>
          </a:bodyPr>
          <a:lstStyle/>
          <a:p>
            <a:r>
              <a:rPr lang="en-US" dirty="0"/>
              <a:t>Vehicle model was an interesting case. We considered model with paints and interior(1), model with the month (and quarter) of wholesale(2), model with MSRP(3), and model with color popularity(4). In each case (report snapshots are below), over 75% of the variance was captured, but only the vehicles that had very low sales numbers were significant. </a:t>
            </a:r>
          </a:p>
        </p:txBody>
      </p:sp>
      <p:pic>
        <p:nvPicPr>
          <p:cNvPr id="8" name="Picture 7">
            <a:extLst>
              <a:ext uri="{FF2B5EF4-FFF2-40B4-BE49-F238E27FC236}">
                <a16:creationId xmlns:a16="http://schemas.microsoft.com/office/drawing/2014/main" id="{DAA61880-E487-4F21-84C6-95C2AD995CFD}"/>
              </a:ext>
            </a:extLst>
          </p:cNvPr>
          <p:cNvPicPr>
            <a:picLocks noChangeAspect="1"/>
          </p:cNvPicPr>
          <p:nvPr/>
        </p:nvPicPr>
        <p:blipFill>
          <a:blip r:embed="rId3"/>
          <a:stretch>
            <a:fillRect/>
          </a:stretch>
        </p:blipFill>
        <p:spPr>
          <a:xfrm>
            <a:off x="909044" y="6024301"/>
            <a:ext cx="4819650" cy="581025"/>
          </a:xfrm>
          <a:prstGeom prst="rect">
            <a:avLst/>
          </a:prstGeom>
        </p:spPr>
      </p:pic>
      <p:pic>
        <p:nvPicPr>
          <p:cNvPr id="10" name="Picture 9">
            <a:extLst>
              <a:ext uri="{FF2B5EF4-FFF2-40B4-BE49-F238E27FC236}">
                <a16:creationId xmlns:a16="http://schemas.microsoft.com/office/drawing/2014/main" id="{DBB93B34-CBFB-43EC-8BDA-1F31E52B6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12" y="3537840"/>
            <a:ext cx="506012" cy="658425"/>
          </a:xfrm>
          <a:prstGeom prst="rect">
            <a:avLst/>
          </a:prstGeom>
        </p:spPr>
      </p:pic>
      <p:pic>
        <p:nvPicPr>
          <p:cNvPr id="12" name="Picture 11">
            <a:extLst>
              <a:ext uri="{FF2B5EF4-FFF2-40B4-BE49-F238E27FC236}">
                <a16:creationId xmlns:a16="http://schemas.microsoft.com/office/drawing/2014/main" id="{7B5CFBFE-3893-47F8-9C46-298740EE8D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012" y="4348927"/>
            <a:ext cx="506012" cy="658425"/>
          </a:xfrm>
          <a:prstGeom prst="rect">
            <a:avLst/>
          </a:prstGeom>
        </p:spPr>
      </p:pic>
      <p:pic>
        <p:nvPicPr>
          <p:cNvPr id="14" name="Picture 13">
            <a:extLst>
              <a:ext uri="{FF2B5EF4-FFF2-40B4-BE49-F238E27FC236}">
                <a16:creationId xmlns:a16="http://schemas.microsoft.com/office/drawing/2014/main" id="{0C08B6D4-2F82-48F1-A24C-A9F734D2A4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012" y="5186642"/>
            <a:ext cx="506012" cy="658425"/>
          </a:xfrm>
          <a:prstGeom prst="rect">
            <a:avLst/>
          </a:prstGeom>
        </p:spPr>
      </p:pic>
      <p:pic>
        <p:nvPicPr>
          <p:cNvPr id="16" name="Picture 15">
            <a:extLst>
              <a:ext uri="{FF2B5EF4-FFF2-40B4-BE49-F238E27FC236}">
                <a16:creationId xmlns:a16="http://schemas.microsoft.com/office/drawing/2014/main" id="{DD1A4252-7075-4468-96DA-8C3FF736E3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012" y="6024301"/>
            <a:ext cx="506012" cy="658425"/>
          </a:xfrm>
          <a:prstGeom prst="rect">
            <a:avLst/>
          </a:prstGeom>
        </p:spPr>
      </p:pic>
      <p:pic>
        <p:nvPicPr>
          <p:cNvPr id="17" name="Picture 16">
            <a:extLst>
              <a:ext uri="{FF2B5EF4-FFF2-40B4-BE49-F238E27FC236}">
                <a16:creationId xmlns:a16="http://schemas.microsoft.com/office/drawing/2014/main" id="{396A3AC3-86DE-46FE-88EA-F5C2064D5E5A}"/>
              </a:ext>
            </a:extLst>
          </p:cNvPr>
          <p:cNvPicPr>
            <a:picLocks noChangeAspect="1"/>
          </p:cNvPicPr>
          <p:nvPr/>
        </p:nvPicPr>
        <p:blipFill>
          <a:blip r:embed="rId8"/>
          <a:stretch>
            <a:fillRect/>
          </a:stretch>
        </p:blipFill>
        <p:spPr>
          <a:xfrm>
            <a:off x="909044" y="5239629"/>
            <a:ext cx="4819650" cy="552450"/>
          </a:xfrm>
          <a:prstGeom prst="rect">
            <a:avLst/>
          </a:prstGeom>
        </p:spPr>
      </p:pic>
      <p:pic>
        <p:nvPicPr>
          <p:cNvPr id="18" name="Picture 17">
            <a:extLst>
              <a:ext uri="{FF2B5EF4-FFF2-40B4-BE49-F238E27FC236}">
                <a16:creationId xmlns:a16="http://schemas.microsoft.com/office/drawing/2014/main" id="{EBB207C1-ED3D-4B16-A069-365564152790}"/>
              </a:ext>
            </a:extLst>
          </p:cNvPr>
          <p:cNvPicPr>
            <a:picLocks noChangeAspect="1"/>
          </p:cNvPicPr>
          <p:nvPr/>
        </p:nvPicPr>
        <p:blipFill>
          <a:blip r:embed="rId9"/>
          <a:stretch>
            <a:fillRect/>
          </a:stretch>
        </p:blipFill>
        <p:spPr>
          <a:xfrm>
            <a:off x="909044" y="4382864"/>
            <a:ext cx="4800600" cy="590550"/>
          </a:xfrm>
          <a:prstGeom prst="rect">
            <a:avLst/>
          </a:prstGeom>
        </p:spPr>
      </p:pic>
      <p:pic>
        <p:nvPicPr>
          <p:cNvPr id="19" name="Picture 18">
            <a:extLst>
              <a:ext uri="{FF2B5EF4-FFF2-40B4-BE49-F238E27FC236}">
                <a16:creationId xmlns:a16="http://schemas.microsoft.com/office/drawing/2014/main" id="{F5E5D723-C0B8-40E8-BB70-CDB4A964BFBE}"/>
              </a:ext>
            </a:extLst>
          </p:cNvPr>
          <p:cNvPicPr>
            <a:picLocks noChangeAspect="1"/>
          </p:cNvPicPr>
          <p:nvPr/>
        </p:nvPicPr>
        <p:blipFill>
          <a:blip r:embed="rId10"/>
          <a:stretch>
            <a:fillRect/>
          </a:stretch>
        </p:blipFill>
        <p:spPr>
          <a:xfrm>
            <a:off x="909044" y="3598637"/>
            <a:ext cx="4819650" cy="561975"/>
          </a:xfrm>
          <a:prstGeom prst="rect">
            <a:avLst/>
          </a:prstGeom>
        </p:spPr>
      </p:pic>
      <p:sp>
        <p:nvSpPr>
          <p:cNvPr id="20" name="Rectangle 19">
            <a:extLst>
              <a:ext uri="{FF2B5EF4-FFF2-40B4-BE49-F238E27FC236}">
                <a16:creationId xmlns:a16="http://schemas.microsoft.com/office/drawing/2014/main" id="{1A06BFEE-33F5-43AC-A337-54EB41971522}"/>
              </a:ext>
            </a:extLst>
          </p:cNvPr>
          <p:cNvSpPr/>
          <p:nvPr/>
        </p:nvSpPr>
        <p:spPr>
          <a:xfrm>
            <a:off x="6527701" y="3059668"/>
            <a:ext cx="4780659" cy="923330"/>
          </a:xfrm>
          <a:prstGeom prst="rect">
            <a:avLst/>
          </a:prstGeom>
        </p:spPr>
        <p:txBody>
          <a:bodyPr wrap="square">
            <a:spAutoFit/>
          </a:bodyPr>
          <a:lstStyle/>
          <a:p>
            <a:r>
              <a:rPr lang="en-US" dirty="0"/>
              <a:t>Notice that in each case, the p-value is the same.  Consider now the results of regressing just the model against lot life:</a:t>
            </a:r>
          </a:p>
        </p:txBody>
      </p:sp>
      <p:pic>
        <p:nvPicPr>
          <p:cNvPr id="22" name="Picture 21">
            <a:extLst>
              <a:ext uri="{FF2B5EF4-FFF2-40B4-BE49-F238E27FC236}">
                <a16:creationId xmlns:a16="http://schemas.microsoft.com/office/drawing/2014/main" id="{C59AB483-623F-4E3A-9B28-FF2598DB9149}"/>
              </a:ext>
            </a:extLst>
          </p:cNvPr>
          <p:cNvPicPr>
            <a:picLocks noChangeAspect="1"/>
          </p:cNvPicPr>
          <p:nvPr/>
        </p:nvPicPr>
        <p:blipFill>
          <a:blip r:embed="rId11"/>
          <a:stretch>
            <a:fillRect/>
          </a:stretch>
        </p:blipFill>
        <p:spPr>
          <a:xfrm>
            <a:off x="6402635" y="3982998"/>
            <a:ext cx="4705350" cy="600075"/>
          </a:xfrm>
          <a:prstGeom prst="rect">
            <a:avLst/>
          </a:prstGeom>
        </p:spPr>
      </p:pic>
      <p:sp>
        <p:nvSpPr>
          <p:cNvPr id="23" name="Rectangle 22">
            <a:extLst>
              <a:ext uri="{FF2B5EF4-FFF2-40B4-BE49-F238E27FC236}">
                <a16:creationId xmlns:a16="http://schemas.microsoft.com/office/drawing/2014/main" id="{9DC55095-BCC8-4D4D-8F40-874F822E4E5F}"/>
              </a:ext>
            </a:extLst>
          </p:cNvPr>
          <p:cNvSpPr/>
          <p:nvPr/>
        </p:nvSpPr>
        <p:spPr>
          <a:xfrm>
            <a:off x="6549646" y="4583073"/>
            <a:ext cx="4780659" cy="1200329"/>
          </a:xfrm>
          <a:prstGeom prst="rect">
            <a:avLst/>
          </a:prstGeom>
        </p:spPr>
        <p:txBody>
          <a:bodyPr wrap="square">
            <a:spAutoFit/>
          </a:bodyPr>
          <a:lstStyle/>
          <a:p>
            <a:r>
              <a:rPr lang="en-US" dirty="0"/>
              <a:t>This is indicative that in all of the tests, only the model had any general significance.</a:t>
            </a:r>
          </a:p>
          <a:p>
            <a:endParaRPr lang="en-US" dirty="0"/>
          </a:p>
          <a:p>
            <a:r>
              <a:rPr lang="en-US" dirty="0"/>
              <a:t>Click to continue.</a:t>
            </a:r>
          </a:p>
        </p:txBody>
      </p:sp>
    </p:spTree>
    <p:extLst>
      <p:ext uri="{BB962C8B-B14F-4D97-AF65-F5344CB8AC3E}">
        <p14:creationId xmlns:p14="http://schemas.microsoft.com/office/powerpoint/2010/main" val="1272683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93682-AFC0-4984-BBE1-788A05456FF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4" name="TextBox 3">
            <a:extLst>
              <a:ext uri="{FF2B5EF4-FFF2-40B4-BE49-F238E27FC236}">
                <a16:creationId xmlns:a16="http://schemas.microsoft.com/office/drawing/2014/main" id="{E05F5E83-FFD6-49CB-BBC8-6E9B9E7087F4}"/>
              </a:ext>
            </a:extLst>
          </p:cNvPr>
          <p:cNvSpPr txBox="1"/>
          <p:nvPr/>
        </p:nvSpPr>
        <p:spPr>
          <a:xfrm>
            <a:off x="4113052" y="192947"/>
            <a:ext cx="4194496" cy="584775"/>
          </a:xfrm>
          <a:prstGeom prst="rect">
            <a:avLst/>
          </a:prstGeom>
          <a:noFill/>
        </p:spPr>
        <p:txBody>
          <a:bodyPr wrap="square" rtlCol="0">
            <a:spAutoFit/>
          </a:bodyPr>
          <a:lstStyle/>
          <a:p>
            <a:endParaRPr lang="en-US" sz="3200" b="1" dirty="0"/>
          </a:p>
        </p:txBody>
      </p:sp>
      <p:pic>
        <p:nvPicPr>
          <p:cNvPr id="2" name="Picture 1">
            <a:extLst>
              <a:ext uri="{FF2B5EF4-FFF2-40B4-BE49-F238E27FC236}">
                <a16:creationId xmlns:a16="http://schemas.microsoft.com/office/drawing/2014/main" id="{B9767F74-BD18-4D67-B180-1F92D12E38A9}"/>
              </a:ext>
            </a:extLst>
          </p:cNvPr>
          <p:cNvPicPr>
            <a:picLocks noChangeAspect="1"/>
          </p:cNvPicPr>
          <p:nvPr/>
        </p:nvPicPr>
        <p:blipFill>
          <a:blip r:embed="rId3"/>
          <a:stretch>
            <a:fillRect/>
          </a:stretch>
        </p:blipFill>
        <p:spPr>
          <a:xfrm>
            <a:off x="2138711" y="1717463"/>
            <a:ext cx="7693239" cy="1006592"/>
          </a:xfrm>
          <a:prstGeom prst="rect">
            <a:avLst/>
          </a:prstGeom>
        </p:spPr>
      </p:pic>
      <p:sp>
        <p:nvSpPr>
          <p:cNvPr id="3" name="TextBox 2">
            <a:extLst>
              <a:ext uri="{FF2B5EF4-FFF2-40B4-BE49-F238E27FC236}">
                <a16:creationId xmlns:a16="http://schemas.microsoft.com/office/drawing/2014/main" id="{F1CE8327-661E-4E13-82FB-729E518DF4C4}"/>
              </a:ext>
            </a:extLst>
          </p:cNvPr>
          <p:cNvSpPr txBox="1"/>
          <p:nvPr/>
        </p:nvSpPr>
        <p:spPr>
          <a:xfrm>
            <a:off x="3531765" y="3280095"/>
            <a:ext cx="5553512" cy="1477328"/>
          </a:xfrm>
          <a:prstGeom prst="rect">
            <a:avLst/>
          </a:prstGeom>
          <a:noFill/>
        </p:spPr>
        <p:txBody>
          <a:bodyPr wrap="square" rtlCol="0">
            <a:spAutoFit/>
          </a:bodyPr>
          <a:lstStyle/>
          <a:p>
            <a:r>
              <a:rPr lang="en-US" dirty="0"/>
              <a:t>Only vehicles that had very low sales counts had any level of significance, we’d show them to you but the slide is not big enough. </a:t>
            </a:r>
          </a:p>
          <a:p>
            <a:endParaRPr lang="en-US" dirty="0"/>
          </a:p>
          <a:p>
            <a:r>
              <a:rPr lang="en-US" dirty="0"/>
              <a:t>Click to return.</a:t>
            </a:r>
          </a:p>
        </p:txBody>
      </p:sp>
    </p:spTree>
    <p:extLst>
      <p:ext uri="{BB962C8B-B14F-4D97-AF65-F5344CB8AC3E}">
        <p14:creationId xmlns:p14="http://schemas.microsoft.com/office/powerpoint/2010/main" val="1132840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D3665-5BFB-41A2-A58F-16DAD1DC4348}"/>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4" name="TextBox 3">
            <a:extLst>
              <a:ext uri="{FF2B5EF4-FFF2-40B4-BE49-F238E27FC236}">
                <a16:creationId xmlns:a16="http://schemas.microsoft.com/office/drawing/2014/main" id="{E05F5E83-FFD6-49CB-BBC8-6E9B9E7087F4}"/>
              </a:ext>
            </a:extLst>
          </p:cNvPr>
          <p:cNvSpPr txBox="1"/>
          <p:nvPr/>
        </p:nvSpPr>
        <p:spPr>
          <a:xfrm>
            <a:off x="4113052" y="192947"/>
            <a:ext cx="4194496" cy="584775"/>
          </a:xfrm>
          <a:prstGeom prst="rect">
            <a:avLst/>
          </a:prstGeom>
          <a:noFill/>
        </p:spPr>
        <p:txBody>
          <a:bodyPr wrap="square" rtlCol="0">
            <a:spAutoFit/>
          </a:bodyPr>
          <a:lstStyle/>
          <a:p>
            <a:endParaRPr lang="en-US" sz="3200" b="1" dirty="0"/>
          </a:p>
        </p:txBody>
      </p:sp>
      <p:pic>
        <p:nvPicPr>
          <p:cNvPr id="5" name="Picture 4">
            <a:extLst>
              <a:ext uri="{FF2B5EF4-FFF2-40B4-BE49-F238E27FC236}">
                <a16:creationId xmlns:a16="http://schemas.microsoft.com/office/drawing/2014/main" id="{442B1287-C9CF-4CFB-91D3-ECBFEDE7D042}"/>
              </a:ext>
            </a:extLst>
          </p:cNvPr>
          <p:cNvPicPr>
            <a:picLocks noChangeAspect="1"/>
          </p:cNvPicPr>
          <p:nvPr/>
        </p:nvPicPr>
        <p:blipFill>
          <a:blip r:embed="rId3"/>
          <a:stretch>
            <a:fillRect/>
          </a:stretch>
        </p:blipFill>
        <p:spPr>
          <a:xfrm>
            <a:off x="400400" y="581287"/>
            <a:ext cx="4914900" cy="3581400"/>
          </a:xfrm>
          <a:prstGeom prst="rect">
            <a:avLst/>
          </a:prstGeom>
        </p:spPr>
      </p:pic>
      <p:sp>
        <p:nvSpPr>
          <p:cNvPr id="6" name="TextBox 5">
            <a:extLst>
              <a:ext uri="{FF2B5EF4-FFF2-40B4-BE49-F238E27FC236}">
                <a16:creationId xmlns:a16="http://schemas.microsoft.com/office/drawing/2014/main" id="{53357518-293D-44C9-8D11-70C2D46FD1ED}"/>
              </a:ext>
            </a:extLst>
          </p:cNvPr>
          <p:cNvSpPr txBox="1"/>
          <p:nvPr/>
        </p:nvSpPr>
        <p:spPr>
          <a:xfrm>
            <a:off x="713064" y="4328719"/>
            <a:ext cx="4437776" cy="2031325"/>
          </a:xfrm>
          <a:prstGeom prst="rect">
            <a:avLst/>
          </a:prstGeom>
          <a:noFill/>
        </p:spPr>
        <p:txBody>
          <a:bodyPr wrap="square" rtlCol="0">
            <a:spAutoFit/>
          </a:bodyPr>
          <a:lstStyle/>
          <a:p>
            <a:r>
              <a:rPr lang="en-US" dirty="0"/>
              <a:t>This one we can show each variable. Notice only </a:t>
            </a:r>
            <a:r>
              <a:rPr lang="en-US" b="1" dirty="0">
                <a:solidFill>
                  <a:srgbClr val="FF0000"/>
                </a:solidFill>
              </a:rPr>
              <a:t>RED </a:t>
            </a:r>
            <a:r>
              <a:rPr lang="en-US" dirty="0"/>
              <a:t>paint has any real significance.</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endParaRPr lang="en-US" b="1" dirty="0">
              <a:solidFill>
                <a:srgbClr val="FF0000"/>
              </a:solidFill>
            </a:endParaRPr>
          </a:p>
          <a:p>
            <a:r>
              <a:rPr lang="en-US" dirty="0"/>
              <a:t>Click to return.</a:t>
            </a:r>
          </a:p>
        </p:txBody>
      </p:sp>
      <p:pic>
        <p:nvPicPr>
          <p:cNvPr id="7" name="Picture 6">
            <a:extLst>
              <a:ext uri="{FF2B5EF4-FFF2-40B4-BE49-F238E27FC236}">
                <a16:creationId xmlns:a16="http://schemas.microsoft.com/office/drawing/2014/main" id="{249BAA2F-8926-48A9-8404-041E5C670F47}"/>
              </a:ext>
            </a:extLst>
          </p:cNvPr>
          <p:cNvPicPr>
            <a:picLocks noChangeAspect="1"/>
          </p:cNvPicPr>
          <p:nvPr/>
        </p:nvPicPr>
        <p:blipFill>
          <a:blip r:embed="rId4"/>
          <a:stretch>
            <a:fillRect/>
          </a:stretch>
        </p:blipFill>
        <p:spPr>
          <a:xfrm>
            <a:off x="7258123" y="192947"/>
            <a:ext cx="3539657" cy="5410899"/>
          </a:xfrm>
          <a:prstGeom prst="rect">
            <a:avLst/>
          </a:prstGeom>
        </p:spPr>
      </p:pic>
      <p:sp>
        <p:nvSpPr>
          <p:cNvPr id="8" name="TextBox 7">
            <a:extLst>
              <a:ext uri="{FF2B5EF4-FFF2-40B4-BE49-F238E27FC236}">
                <a16:creationId xmlns:a16="http://schemas.microsoft.com/office/drawing/2014/main" id="{B8FC8C97-E6F2-4F68-AB27-459915E06127}"/>
              </a:ext>
            </a:extLst>
          </p:cNvPr>
          <p:cNvSpPr txBox="1"/>
          <p:nvPr/>
        </p:nvSpPr>
        <p:spPr>
          <a:xfrm>
            <a:off x="6809063" y="5627644"/>
            <a:ext cx="4437776" cy="923330"/>
          </a:xfrm>
          <a:prstGeom prst="rect">
            <a:avLst/>
          </a:prstGeom>
          <a:noFill/>
        </p:spPr>
        <p:txBody>
          <a:bodyPr wrap="square" rtlCol="0">
            <a:spAutoFit/>
          </a:bodyPr>
          <a:lstStyle/>
          <a:p>
            <a:r>
              <a:rPr lang="en-US" dirty="0"/>
              <a:t>Notice that while this regression captured 12.8% of variance, none of the variables were significant.</a:t>
            </a:r>
          </a:p>
        </p:txBody>
      </p:sp>
    </p:spTree>
    <p:extLst>
      <p:ext uri="{BB962C8B-B14F-4D97-AF65-F5344CB8AC3E}">
        <p14:creationId xmlns:p14="http://schemas.microsoft.com/office/powerpoint/2010/main" val="261322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52E1F1D-13EE-400F-8E30-F97AA692E7A2}"/>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cxnSp>
        <p:nvCxnSpPr>
          <p:cNvPr id="27" name="Straight Connector 26">
            <a:extLst>
              <a:ext uri="{FF2B5EF4-FFF2-40B4-BE49-F238E27FC236}">
                <a16:creationId xmlns:a16="http://schemas.microsoft.com/office/drawing/2014/main" id="{B4D45A5A-B19A-4B2F-A1A9-7B7876FB6210}"/>
              </a:ext>
            </a:extLst>
          </p:cNvPr>
          <p:cNvCxnSpPr>
            <a:cxnSpLocks/>
          </p:cNvCxnSpPr>
          <p:nvPr/>
        </p:nvCxnSpPr>
        <p:spPr>
          <a:xfrm>
            <a:off x="3963351" y="2646516"/>
            <a:ext cx="3172555" cy="7824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E54D83-E490-4095-808A-B8E0687E5ED9}"/>
              </a:ext>
            </a:extLst>
          </p:cNvPr>
          <p:cNvCxnSpPr>
            <a:cxnSpLocks/>
          </p:cNvCxnSpPr>
          <p:nvPr/>
        </p:nvCxnSpPr>
        <p:spPr>
          <a:xfrm>
            <a:off x="3990254" y="2636661"/>
            <a:ext cx="2720452" cy="266148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740F53-EADA-44DB-ADDC-B4310168F3C1}"/>
              </a:ext>
            </a:extLst>
          </p:cNvPr>
          <p:cNvCxnSpPr>
            <a:cxnSpLocks/>
          </p:cNvCxnSpPr>
          <p:nvPr/>
        </p:nvCxnSpPr>
        <p:spPr>
          <a:xfrm flipH="1">
            <a:off x="4099987" y="1776804"/>
            <a:ext cx="2363805" cy="850595"/>
          </a:xfrm>
          <a:prstGeom prst="line">
            <a:avLst/>
          </a:prstGeom>
          <a:ln w="762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C56EA880-B52E-4E89-926A-C1DB139BDE05}"/>
                  </a:ext>
                </a:extLst>
              </p:cNvPr>
              <p:cNvGraphicFramePr>
                <a:graphicFrameLocks/>
              </p:cNvGraphicFramePr>
              <p:nvPr>
                <p:extLst>
                  <p:ext uri="{D42A27DB-BD31-4B8C-83A1-F6EECF244321}">
                    <p14:modId xmlns:p14="http://schemas.microsoft.com/office/powerpoint/2010/main" val="1261343158"/>
                  </p:ext>
                </p:extLst>
              </p:nvPr>
            </p:nvGraphicFramePr>
            <p:xfrm>
              <a:off x="6314889" y="5036282"/>
              <a:ext cx="2774506" cy="1104362"/>
            </p:xfrm>
            <a:graphic>
              <a:graphicData uri="http://schemas.microsoft.com/office/powerpoint/2016/slidezoom">
                <pslz:sldZm>
                  <pslz:sldZmObj sldId="272" cId="1754666604">
                    <pslz:zmPr id="{DB27D466-D1F0-4300-B5A9-7CF7A0FEBB73}"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774506" cy="1104362"/>
                        </a:xfrm>
                        <a:prstGeom prst="rect">
                          <a:avLst/>
                        </a:prstGeom>
                        <a:ln w="3175">
                          <a:noFill/>
                        </a:ln>
                      </p166:spPr>
                    </pslz:zmPr>
                  </pslz:sldZmObj>
                </pslz:sldZm>
              </a:graphicData>
            </a:graphic>
          </p:graphicFrame>
        </mc:Choice>
        <mc:Fallback xmlns="">
          <p:pic>
            <p:nvPicPr>
              <p:cNvPr id="25" name="Slide Zoom 24">
                <a:hlinkClick r:id="rId5" action="ppaction://hlinksldjump"/>
                <a:extLst>
                  <a:ext uri="{FF2B5EF4-FFF2-40B4-BE49-F238E27FC236}">
                    <a16:creationId xmlns:a16="http://schemas.microsoft.com/office/drawing/2014/main" id="{C56EA880-B52E-4E89-926A-C1DB139BDE0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314889" y="5036282"/>
                <a:ext cx="2774506" cy="110436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041C8E21-9DF4-4A9D-93DE-B4CA11A694B3}"/>
                  </a:ext>
                </a:extLst>
              </p:cNvPr>
              <p:cNvGraphicFramePr>
                <a:graphicFrameLocks/>
              </p:cNvGraphicFramePr>
              <p:nvPr>
                <p:extLst>
                  <p:ext uri="{D42A27DB-BD31-4B8C-83A1-F6EECF244321}">
                    <p14:modId xmlns:p14="http://schemas.microsoft.com/office/powerpoint/2010/main" val="783843939"/>
                  </p:ext>
                </p:extLst>
              </p:nvPr>
            </p:nvGraphicFramePr>
            <p:xfrm>
              <a:off x="6992259" y="2850621"/>
              <a:ext cx="2880360" cy="1146496"/>
            </p:xfrm>
            <a:graphic>
              <a:graphicData uri="http://schemas.microsoft.com/office/powerpoint/2016/slidezoom">
                <pslz:sldZm>
                  <pslz:sldZmObj sldId="271" cId="2849918356">
                    <pslz:zmPr id="{4840494E-2E31-4CDE-A685-E186ED91A106}"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46496"/>
                        </a:xfrm>
                        <a:prstGeom prst="rect">
                          <a:avLst/>
                        </a:prstGeom>
                        <a:ln w="3175">
                          <a:noFill/>
                        </a:ln>
                      </p166:spPr>
                    </pslz:zmPr>
                  </pslz:sldZmObj>
                </pslz:sldZm>
              </a:graphicData>
            </a:graphic>
          </p:graphicFrame>
        </mc:Choice>
        <mc:Fallback xmlns="">
          <p:pic>
            <p:nvPicPr>
              <p:cNvPr id="21" name="Slide Zoom 20">
                <a:hlinkClick r:id="rId8" action="ppaction://hlinksldjump"/>
                <a:extLst>
                  <a:ext uri="{FF2B5EF4-FFF2-40B4-BE49-F238E27FC236}">
                    <a16:creationId xmlns:a16="http://schemas.microsoft.com/office/drawing/2014/main" id="{041C8E21-9DF4-4A9D-93DE-B4CA11A694B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992259" y="2850621"/>
                <a:ext cx="2880360" cy="1146496"/>
              </a:xfrm>
              <a:prstGeom prst="rect">
                <a:avLst/>
              </a:prstGeom>
              <a:ln w="3175">
                <a:noFill/>
              </a:ln>
            </p:spPr>
          </p:pic>
        </mc:Fallback>
      </mc:AlternateContent>
      <p:sp>
        <p:nvSpPr>
          <p:cNvPr id="15370" name="Text Box 16">
            <a:extLst>
              <a:ext uri="{FF2B5EF4-FFF2-40B4-BE49-F238E27FC236}">
                <a16:creationId xmlns:a16="http://schemas.microsoft.com/office/drawing/2014/main" id="{8C2395C7-D43D-40D9-B6A4-9737C74AA99F}"/>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5390" name="Text Box 46">
            <a:extLst>
              <a:ext uri="{FF2B5EF4-FFF2-40B4-BE49-F238E27FC236}">
                <a16:creationId xmlns:a16="http://schemas.microsoft.com/office/drawing/2014/main" id="{36D9CB46-A238-48AB-9603-42F2C60CA5E6}"/>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sp>
        <p:nvSpPr>
          <p:cNvPr id="40" name="Rectangle 39">
            <a:extLst>
              <a:ext uri="{FF2B5EF4-FFF2-40B4-BE49-F238E27FC236}">
                <a16:creationId xmlns:a16="http://schemas.microsoft.com/office/drawing/2014/main" id="{721AF752-6662-482B-ADD5-40EE0BF242E3}"/>
              </a:ext>
            </a:extLst>
          </p:cNvPr>
          <p:cNvSpPr/>
          <p:nvPr/>
        </p:nvSpPr>
        <p:spPr>
          <a:xfrm>
            <a:off x="2826093" y="271463"/>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41" name="Rectangle 40">
            <a:extLst>
              <a:ext uri="{FF2B5EF4-FFF2-40B4-BE49-F238E27FC236}">
                <a16:creationId xmlns:a16="http://schemas.microsoft.com/office/drawing/2014/main" id="{22398BAD-CFBC-4703-816A-E47D42702D00}"/>
              </a:ext>
            </a:extLst>
          </p:cNvPr>
          <p:cNvSpPr/>
          <p:nvPr/>
        </p:nvSpPr>
        <p:spPr>
          <a:xfrm>
            <a:off x="4121492" y="271463"/>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43" name="Rectangle 42">
            <a:extLst>
              <a:ext uri="{FF2B5EF4-FFF2-40B4-BE49-F238E27FC236}">
                <a16:creationId xmlns:a16="http://schemas.microsoft.com/office/drawing/2014/main" id="{9E21B15A-7281-4AE8-843D-D190EBFFC946}"/>
              </a:ext>
            </a:extLst>
          </p:cNvPr>
          <p:cNvSpPr/>
          <p:nvPr/>
        </p:nvSpPr>
        <p:spPr>
          <a:xfrm>
            <a:off x="5416890" y="271463"/>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sp>
        <p:nvSpPr>
          <p:cNvPr id="39" name="Rectangle 38">
            <a:extLst>
              <a:ext uri="{FF2B5EF4-FFF2-40B4-BE49-F238E27FC236}">
                <a16:creationId xmlns:a16="http://schemas.microsoft.com/office/drawing/2014/main" id="{B515D414-5AEB-40DF-8289-18838A4E5B9D}"/>
              </a:ext>
            </a:extLst>
          </p:cNvPr>
          <p:cNvSpPr/>
          <p:nvPr/>
        </p:nvSpPr>
        <p:spPr>
          <a:xfrm>
            <a:off x="1530695" y="271463"/>
            <a:ext cx="1295399" cy="396875"/>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pic>
        <p:nvPicPr>
          <p:cNvPr id="30" name="Picture 2">
            <a:extLst>
              <a:ext uri="{FF2B5EF4-FFF2-40B4-BE49-F238E27FC236}">
                <a16:creationId xmlns:a16="http://schemas.microsoft.com/office/drawing/2014/main" id="{906B0FFC-757A-4431-A117-D0CD4BE2BFA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69862" y="4632848"/>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Speech Bubble: Oval 31">
            <a:extLst>
              <a:ext uri="{FF2B5EF4-FFF2-40B4-BE49-F238E27FC236}">
                <a16:creationId xmlns:a16="http://schemas.microsoft.com/office/drawing/2014/main" id="{0C4D6FF6-2BB2-4F02-9642-F992B72A4D60}"/>
              </a:ext>
            </a:extLst>
          </p:cNvPr>
          <p:cNvSpPr/>
          <p:nvPr/>
        </p:nvSpPr>
        <p:spPr>
          <a:xfrm>
            <a:off x="532578" y="3674393"/>
            <a:ext cx="3502152" cy="10881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boxes for more information. Click me to continue.</a:t>
            </a:r>
          </a:p>
        </p:txBody>
      </p:sp>
      <p:sp>
        <p:nvSpPr>
          <p:cNvPr id="51" name="Rectangle 50">
            <a:extLst>
              <a:ext uri="{FF2B5EF4-FFF2-40B4-BE49-F238E27FC236}">
                <a16:creationId xmlns:a16="http://schemas.microsoft.com/office/drawing/2014/main" id="{10FCE1AD-A272-4D41-9FE6-663617FF3337}"/>
              </a:ext>
            </a:extLst>
          </p:cNvPr>
          <p:cNvSpPr/>
          <p:nvPr/>
        </p:nvSpPr>
        <p:spPr>
          <a:xfrm>
            <a:off x="1226638" y="2071003"/>
            <a:ext cx="2879470" cy="1159180"/>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Define</a:t>
            </a:r>
          </a:p>
        </p:txBody>
      </p: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48D257E5-10CA-4E06-9F61-D85BCC650ECD}"/>
                  </a:ext>
                </a:extLst>
              </p:cNvPr>
              <p:cNvGraphicFramePr>
                <a:graphicFrameLocks/>
              </p:cNvGraphicFramePr>
              <p:nvPr>
                <p:extLst>
                  <p:ext uri="{D42A27DB-BD31-4B8C-83A1-F6EECF244321}">
                    <p14:modId xmlns:p14="http://schemas.microsoft.com/office/powerpoint/2010/main" val="2000982218"/>
                  </p:ext>
                </p:extLst>
              </p:nvPr>
            </p:nvGraphicFramePr>
            <p:xfrm>
              <a:off x="6096000" y="1029660"/>
              <a:ext cx="2880360" cy="1146496"/>
            </p:xfrm>
            <a:graphic>
              <a:graphicData uri="http://schemas.microsoft.com/office/powerpoint/2016/slidezoom">
                <pslz:sldZm>
                  <pslz:sldZmObj sldId="270" cId="3339386305">
                    <pslz:zmPr id="{8C988AF4-DDEC-4E4D-B1D3-BB064A4C7BBB}"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46496"/>
                        </a:xfrm>
                        <a:prstGeom prst="rect">
                          <a:avLst/>
                        </a:prstGeom>
                        <a:ln w="3175">
                          <a:noFill/>
                        </a:ln>
                      </p166:spPr>
                    </pslz:zmPr>
                  </pslz:sldZmObj>
                </pslz:sldZm>
              </a:graphicData>
            </a:graphic>
          </p:graphicFrame>
        </mc:Choice>
        <mc:Fallback xmlns="">
          <p:pic>
            <p:nvPicPr>
              <p:cNvPr id="22" name="Slide Zoom 21">
                <a:hlinkClick r:id="rId12" action="ppaction://hlinksldjump"/>
                <a:extLst>
                  <a:ext uri="{FF2B5EF4-FFF2-40B4-BE49-F238E27FC236}">
                    <a16:creationId xmlns:a16="http://schemas.microsoft.com/office/drawing/2014/main" id="{48D257E5-10CA-4E06-9F61-D85BCC650ECD}"/>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096000" y="1029660"/>
                <a:ext cx="2880360" cy="1146496"/>
              </a:xfrm>
              <a:prstGeom prst="rect">
                <a:avLst/>
              </a:prstGeom>
              <a:ln w="3175">
                <a:noFill/>
              </a:ln>
            </p:spPr>
          </p:pic>
        </mc:Fallback>
      </mc:AlternateContent>
    </p:spTree>
    <p:extLst>
      <p:ext uri="{BB962C8B-B14F-4D97-AF65-F5344CB8AC3E}">
        <p14:creationId xmlns:p14="http://schemas.microsoft.com/office/powerpoint/2010/main" val="561183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D2C7C3-1C64-4883-912E-6C5E7FD0C5D1}"/>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pic>
        <p:nvPicPr>
          <p:cNvPr id="11" name="Picture 10">
            <a:extLst>
              <a:ext uri="{FF2B5EF4-FFF2-40B4-BE49-F238E27FC236}">
                <a16:creationId xmlns:a16="http://schemas.microsoft.com/office/drawing/2014/main" id="{2E4D63E5-1BA1-4A4C-B6AE-A6873BC2DFCB}"/>
              </a:ext>
            </a:extLst>
          </p:cNvPr>
          <p:cNvPicPr>
            <a:picLocks noChangeAspect="1"/>
          </p:cNvPicPr>
          <p:nvPr/>
        </p:nvPicPr>
        <p:blipFill>
          <a:blip r:embed="rId3"/>
          <a:stretch>
            <a:fillRect/>
          </a:stretch>
        </p:blipFill>
        <p:spPr>
          <a:xfrm>
            <a:off x="76854" y="3871519"/>
            <a:ext cx="4924424" cy="485775"/>
          </a:xfrm>
          <a:prstGeom prst="rect">
            <a:avLst/>
          </a:prstGeom>
        </p:spPr>
      </p:pic>
      <p:cxnSp>
        <p:nvCxnSpPr>
          <p:cNvPr id="14" name="Straight Arrow Connector 13">
            <a:extLst>
              <a:ext uri="{FF2B5EF4-FFF2-40B4-BE49-F238E27FC236}">
                <a16:creationId xmlns:a16="http://schemas.microsoft.com/office/drawing/2014/main" id="{EB17695F-5704-4F7F-94CB-058E1DFE2CD7}"/>
              </a:ext>
            </a:extLst>
          </p:cNvPr>
          <p:cNvCxnSpPr>
            <a:cxnSpLocks/>
          </p:cNvCxnSpPr>
          <p:nvPr/>
        </p:nvCxnSpPr>
        <p:spPr>
          <a:xfrm flipH="1" flipV="1">
            <a:off x="2759979" y="4253219"/>
            <a:ext cx="310392" cy="314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97FD4D7-23BB-438A-AFEE-63205A7BDCA4}"/>
              </a:ext>
            </a:extLst>
          </p:cNvPr>
          <p:cNvPicPr>
            <a:picLocks noChangeAspect="1"/>
          </p:cNvPicPr>
          <p:nvPr/>
        </p:nvPicPr>
        <p:blipFill>
          <a:blip r:embed="rId4"/>
          <a:stretch>
            <a:fillRect/>
          </a:stretch>
        </p:blipFill>
        <p:spPr>
          <a:xfrm>
            <a:off x="76854" y="671119"/>
            <a:ext cx="4924425" cy="3200400"/>
          </a:xfrm>
          <a:prstGeom prst="rect">
            <a:avLst/>
          </a:prstGeom>
        </p:spPr>
      </p:pic>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34035F61-4CA7-4A2C-8995-5F9134790CEA}"/>
                  </a:ext>
                </a:extLst>
              </p:cNvPr>
              <p:cNvSpPr/>
              <p:nvPr/>
            </p:nvSpPr>
            <p:spPr>
              <a:xfrm>
                <a:off x="1568741" y="4496499"/>
                <a:ext cx="2483142" cy="4857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McFadden’s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endParaRPr lang="en-US" dirty="0"/>
              </a:p>
            </p:txBody>
          </p:sp>
        </mc:Choice>
        <mc:Fallback xmlns="">
          <p:sp>
            <p:nvSpPr>
              <p:cNvPr id="12" name="Oval 11">
                <a:extLst>
                  <a:ext uri="{FF2B5EF4-FFF2-40B4-BE49-F238E27FC236}">
                    <a16:creationId xmlns:a16="http://schemas.microsoft.com/office/drawing/2014/main" id="{34035F61-4CA7-4A2C-8995-5F9134790CEA}"/>
                  </a:ext>
                </a:extLst>
              </p:cNvPr>
              <p:cNvSpPr>
                <a:spLocks noRot="1" noChangeAspect="1" noMove="1" noResize="1" noEditPoints="1" noAdjustHandles="1" noChangeArrowheads="1" noChangeShapeType="1" noTextEdit="1"/>
              </p:cNvSpPr>
              <p:nvPr/>
            </p:nvSpPr>
            <p:spPr>
              <a:xfrm>
                <a:off x="1568741" y="4496499"/>
                <a:ext cx="2483142" cy="485775"/>
              </a:xfrm>
              <a:prstGeom prst="ellipse">
                <a:avLst/>
              </a:prstGeom>
              <a:blipFill>
                <a:blip r:embed="rId5"/>
                <a:stretch>
                  <a:fillRect b="-7595"/>
                </a:stretch>
              </a:blipFill>
              <a:ln>
                <a:no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91DD086C-8E1A-450D-8A7A-F6EE1CBC884B}"/>
              </a:ext>
            </a:extLst>
          </p:cNvPr>
          <p:cNvSpPr txBox="1"/>
          <p:nvPr/>
        </p:nvSpPr>
        <p:spPr>
          <a:xfrm>
            <a:off x="1468073" y="256080"/>
            <a:ext cx="1988191" cy="369332"/>
          </a:xfrm>
          <a:prstGeom prst="rect">
            <a:avLst/>
          </a:prstGeom>
          <a:noFill/>
        </p:spPr>
        <p:txBody>
          <a:bodyPr wrap="square" rtlCol="0">
            <a:spAutoFit/>
          </a:bodyPr>
          <a:lstStyle/>
          <a:p>
            <a:r>
              <a:rPr lang="en-US" dirty="0"/>
              <a:t>Logistic Regression</a:t>
            </a:r>
          </a:p>
        </p:txBody>
      </p:sp>
      <p:pic>
        <p:nvPicPr>
          <p:cNvPr id="17" name="Picture 16">
            <a:extLst>
              <a:ext uri="{FF2B5EF4-FFF2-40B4-BE49-F238E27FC236}">
                <a16:creationId xmlns:a16="http://schemas.microsoft.com/office/drawing/2014/main" id="{B0435BE2-04D5-4D08-A244-10A1133B3A5A}"/>
              </a:ext>
            </a:extLst>
          </p:cNvPr>
          <p:cNvPicPr>
            <a:picLocks noChangeAspect="1"/>
          </p:cNvPicPr>
          <p:nvPr/>
        </p:nvPicPr>
        <p:blipFill>
          <a:blip r:embed="rId6"/>
          <a:stretch>
            <a:fillRect/>
          </a:stretch>
        </p:blipFill>
        <p:spPr>
          <a:xfrm>
            <a:off x="6096000" y="866775"/>
            <a:ext cx="4886325" cy="2486025"/>
          </a:xfrm>
          <a:prstGeom prst="rect">
            <a:avLst/>
          </a:prstGeom>
        </p:spPr>
      </p:pic>
      <p:sp>
        <p:nvSpPr>
          <p:cNvPr id="18" name="TextBox 17">
            <a:extLst>
              <a:ext uri="{FF2B5EF4-FFF2-40B4-BE49-F238E27FC236}">
                <a16:creationId xmlns:a16="http://schemas.microsoft.com/office/drawing/2014/main" id="{4D704EFD-5BDF-48F4-8511-917208B1D2D1}"/>
              </a:ext>
            </a:extLst>
          </p:cNvPr>
          <p:cNvSpPr txBox="1"/>
          <p:nvPr/>
        </p:nvSpPr>
        <p:spPr>
          <a:xfrm>
            <a:off x="7475988" y="400020"/>
            <a:ext cx="1988191" cy="369332"/>
          </a:xfrm>
          <a:prstGeom prst="rect">
            <a:avLst/>
          </a:prstGeom>
          <a:noFill/>
        </p:spPr>
        <p:txBody>
          <a:bodyPr wrap="square" rtlCol="0">
            <a:spAutoFit/>
          </a:bodyPr>
          <a:lstStyle/>
          <a:p>
            <a:r>
              <a:rPr lang="en-US" dirty="0"/>
              <a:t>Linear Regression</a:t>
            </a:r>
          </a:p>
        </p:txBody>
      </p:sp>
      <p:sp>
        <p:nvSpPr>
          <p:cNvPr id="19" name="TextBox 18">
            <a:extLst>
              <a:ext uri="{FF2B5EF4-FFF2-40B4-BE49-F238E27FC236}">
                <a16:creationId xmlns:a16="http://schemas.microsoft.com/office/drawing/2014/main" id="{8FF42DBA-4733-4029-85EA-20CD43817FCA}"/>
              </a:ext>
            </a:extLst>
          </p:cNvPr>
          <p:cNvSpPr txBox="1"/>
          <p:nvPr/>
        </p:nvSpPr>
        <p:spPr>
          <a:xfrm>
            <a:off x="6820250" y="5234730"/>
            <a:ext cx="1567993" cy="369332"/>
          </a:xfrm>
          <a:prstGeom prst="rect">
            <a:avLst/>
          </a:prstGeom>
          <a:noFill/>
        </p:spPr>
        <p:txBody>
          <a:bodyPr wrap="none" rtlCol="0">
            <a:spAutoFit/>
          </a:bodyPr>
          <a:lstStyle/>
          <a:p>
            <a:r>
              <a:rPr lang="en-US" dirty="0"/>
              <a:t>Click to return.</a:t>
            </a:r>
          </a:p>
        </p:txBody>
      </p:sp>
    </p:spTree>
    <p:extLst>
      <p:ext uri="{BB962C8B-B14F-4D97-AF65-F5344CB8AC3E}">
        <p14:creationId xmlns:p14="http://schemas.microsoft.com/office/powerpoint/2010/main" val="17505223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0140DDE-2B4B-45C6-B0CA-826C0D9D9413}"/>
              </a:ext>
            </a:extLst>
          </p:cNvPr>
          <p:cNvPicPr>
            <a:picLocks noChangeAspect="1"/>
          </p:cNvPicPr>
          <p:nvPr/>
        </p:nvPicPr>
        <p:blipFill>
          <a:blip r:embed="rId2"/>
          <a:stretch>
            <a:fillRect/>
          </a:stretch>
        </p:blipFill>
        <p:spPr>
          <a:xfrm>
            <a:off x="2251362" y="364671"/>
            <a:ext cx="7689276" cy="6298520"/>
          </a:xfrm>
          <a:prstGeom prst="rect">
            <a:avLst/>
          </a:prstGeom>
        </p:spPr>
      </p:pic>
      <p:pic>
        <p:nvPicPr>
          <p:cNvPr id="5" name="Picture 4">
            <a:extLst>
              <a:ext uri="{FF2B5EF4-FFF2-40B4-BE49-F238E27FC236}">
                <a16:creationId xmlns:a16="http://schemas.microsoft.com/office/drawing/2014/main" id="{A6693682-AFC0-4984-BBE1-788A05456FF6}"/>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4" name="TextBox 3">
            <a:extLst>
              <a:ext uri="{FF2B5EF4-FFF2-40B4-BE49-F238E27FC236}">
                <a16:creationId xmlns:a16="http://schemas.microsoft.com/office/drawing/2014/main" id="{E05F5E83-FFD6-49CB-BBC8-6E9B9E7087F4}"/>
              </a:ext>
            </a:extLst>
          </p:cNvPr>
          <p:cNvSpPr txBox="1"/>
          <p:nvPr/>
        </p:nvSpPr>
        <p:spPr>
          <a:xfrm>
            <a:off x="4113052" y="192947"/>
            <a:ext cx="4194496" cy="584775"/>
          </a:xfrm>
          <a:prstGeom prst="rect">
            <a:avLst/>
          </a:prstGeom>
          <a:noFill/>
        </p:spPr>
        <p:txBody>
          <a:bodyPr wrap="square" rtlCol="0">
            <a:spAutoFit/>
          </a:bodyPr>
          <a:lstStyle/>
          <a:p>
            <a:endParaRPr lang="en-US" sz="3200" b="1" dirty="0"/>
          </a:p>
        </p:txBody>
      </p:sp>
      <p:sp>
        <p:nvSpPr>
          <p:cNvPr id="6" name="TextBox 5">
            <a:extLst>
              <a:ext uri="{FF2B5EF4-FFF2-40B4-BE49-F238E27FC236}">
                <a16:creationId xmlns:a16="http://schemas.microsoft.com/office/drawing/2014/main" id="{AA8B2077-2B08-45D1-9F1B-336D9AE1BEC3}"/>
              </a:ext>
            </a:extLst>
          </p:cNvPr>
          <p:cNvSpPr txBox="1"/>
          <p:nvPr/>
        </p:nvSpPr>
        <p:spPr>
          <a:xfrm>
            <a:off x="10325450" y="5615730"/>
            <a:ext cx="1567993" cy="369332"/>
          </a:xfrm>
          <a:prstGeom prst="rect">
            <a:avLst/>
          </a:prstGeom>
          <a:noFill/>
        </p:spPr>
        <p:txBody>
          <a:bodyPr wrap="none" rtlCol="0">
            <a:spAutoFit/>
          </a:bodyPr>
          <a:lstStyle/>
          <a:p>
            <a:r>
              <a:rPr lang="en-US" dirty="0"/>
              <a:t>Click to return.</a:t>
            </a:r>
          </a:p>
        </p:txBody>
      </p:sp>
    </p:spTree>
    <p:extLst>
      <p:ext uri="{BB962C8B-B14F-4D97-AF65-F5344CB8AC3E}">
        <p14:creationId xmlns:p14="http://schemas.microsoft.com/office/powerpoint/2010/main" val="40599771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93682-AFC0-4984-BBE1-788A05456FF6}"/>
              </a:ext>
            </a:extLst>
          </p:cNvPr>
          <p:cNvPicPr>
            <a:picLocks noChangeAspect="1"/>
          </p:cNvPicPr>
          <p:nvPr/>
        </p:nvPicPr>
        <p:blipFill>
          <a:blip r:embed="rId2">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4" name="TextBox 3">
            <a:extLst>
              <a:ext uri="{FF2B5EF4-FFF2-40B4-BE49-F238E27FC236}">
                <a16:creationId xmlns:a16="http://schemas.microsoft.com/office/drawing/2014/main" id="{E05F5E83-FFD6-49CB-BBC8-6E9B9E7087F4}"/>
              </a:ext>
            </a:extLst>
          </p:cNvPr>
          <p:cNvSpPr txBox="1"/>
          <p:nvPr/>
        </p:nvSpPr>
        <p:spPr>
          <a:xfrm>
            <a:off x="4113052" y="192947"/>
            <a:ext cx="4194496" cy="584775"/>
          </a:xfrm>
          <a:prstGeom prst="rect">
            <a:avLst/>
          </a:prstGeom>
          <a:noFill/>
        </p:spPr>
        <p:txBody>
          <a:bodyPr wrap="square" rtlCol="0">
            <a:spAutoFit/>
          </a:bodyPr>
          <a:lstStyle/>
          <a:p>
            <a:endParaRPr lang="en-US" sz="3200" b="1" dirty="0"/>
          </a:p>
        </p:txBody>
      </p:sp>
      <p:pic>
        <p:nvPicPr>
          <p:cNvPr id="7" name="Picture 6">
            <a:extLst>
              <a:ext uri="{FF2B5EF4-FFF2-40B4-BE49-F238E27FC236}">
                <a16:creationId xmlns:a16="http://schemas.microsoft.com/office/drawing/2014/main" id="{5278E699-BA46-4688-9C85-39BEB7B5B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6964" y="2432628"/>
            <a:ext cx="2253624" cy="2319426"/>
          </a:xfrm>
          <a:prstGeom prst="rect">
            <a:avLst/>
          </a:prstGeom>
        </p:spPr>
      </p:pic>
      <p:sp>
        <p:nvSpPr>
          <p:cNvPr id="8" name="Speech Bubble: Oval 7">
            <a:extLst>
              <a:ext uri="{FF2B5EF4-FFF2-40B4-BE49-F238E27FC236}">
                <a16:creationId xmlns:a16="http://schemas.microsoft.com/office/drawing/2014/main" id="{CE9BE2D4-59F0-453A-8A85-9CC79E500F72}"/>
              </a:ext>
            </a:extLst>
          </p:cNvPr>
          <p:cNvSpPr/>
          <p:nvPr/>
        </p:nvSpPr>
        <p:spPr>
          <a:xfrm>
            <a:off x="3850547" y="1118250"/>
            <a:ext cx="4001549" cy="154591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See you next term!</a:t>
            </a:r>
          </a:p>
        </p:txBody>
      </p:sp>
    </p:spTree>
    <p:extLst>
      <p:ext uri="{BB962C8B-B14F-4D97-AF65-F5344CB8AC3E}">
        <p14:creationId xmlns:p14="http://schemas.microsoft.com/office/powerpoint/2010/main" val="1712454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68F858C9-581F-43EF-B54F-A6F30ECBF284}"/>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24" name="Rectangle 23">
            <a:extLst>
              <a:ext uri="{FF2B5EF4-FFF2-40B4-BE49-F238E27FC236}">
                <a16:creationId xmlns:a16="http://schemas.microsoft.com/office/drawing/2014/main" id="{C04A1508-FEBA-42F5-939A-B85894DE4176}"/>
              </a:ext>
            </a:extLst>
          </p:cNvPr>
          <p:cNvSpPr/>
          <p:nvPr/>
        </p:nvSpPr>
        <p:spPr>
          <a:xfrm>
            <a:off x="1527512" y="279801"/>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25" name="Rectangle 24">
            <a:extLst>
              <a:ext uri="{FF2B5EF4-FFF2-40B4-BE49-F238E27FC236}">
                <a16:creationId xmlns:a16="http://schemas.microsoft.com/office/drawing/2014/main" id="{F63D9333-8F17-410C-AFF6-D7D2C25149F5}"/>
              </a:ext>
            </a:extLst>
          </p:cNvPr>
          <p:cNvSpPr/>
          <p:nvPr/>
        </p:nvSpPr>
        <p:spPr>
          <a:xfrm>
            <a:off x="2822911" y="279801"/>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26" name="Rectangle 25">
            <a:extLst>
              <a:ext uri="{FF2B5EF4-FFF2-40B4-BE49-F238E27FC236}">
                <a16:creationId xmlns:a16="http://schemas.microsoft.com/office/drawing/2014/main" id="{519DECA4-1FF7-4EAA-8ECA-B3A063CEA188}"/>
              </a:ext>
            </a:extLst>
          </p:cNvPr>
          <p:cNvSpPr/>
          <p:nvPr/>
        </p:nvSpPr>
        <p:spPr>
          <a:xfrm>
            <a:off x="4118309" y="279801"/>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cxnSp>
        <p:nvCxnSpPr>
          <p:cNvPr id="20" name="Straight Connector 19">
            <a:extLst>
              <a:ext uri="{FF2B5EF4-FFF2-40B4-BE49-F238E27FC236}">
                <a16:creationId xmlns:a16="http://schemas.microsoft.com/office/drawing/2014/main" id="{9B5C9392-952C-4574-BEB2-FB99FC6125C0}"/>
              </a:ext>
            </a:extLst>
          </p:cNvPr>
          <p:cNvCxnSpPr>
            <a:cxnSpLocks/>
          </p:cNvCxnSpPr>
          <p:nvPr/>
        </p:nvCxnSpPr>
        <p:spPr>
          <a:xfrm flipH="1">
            <a:off x="3361757" y="1769148"/>
            <a:ext cx="3072599" cy="640532"/>
          </a:xfrm>
          <a:prstGeom prst="line">
            <a:avLst/>
          </a:prstGeom>
          <a:ln w="762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544B0F7-B60F-4F4A-BD49-ECF4BCE0C8E2}"/>
              </a:ext>
            </a:extLst>
          </p:cNvPr>
          <p:cNvCxnSpPr>
            <a:cxnSpLocks/>
          </p:cNvCxnSpPr>
          <p:nvPr/>
        </p:nvCxnSpPr>
        <p:spPr>
          <a:xfrm>
            <a:off x="3430451" y="2409680"/>
            <a:ext cx="4693271" cy="1019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6F8B8D-4525-4225-9B3D-8EA1513EDC9F}"/>
              </a:ext>
            </a:extLst>
          </p:cNvPr>
          <p:cNvCxnSpPr>
            <a:cxnSpLocks/>
          </p:cNvCxnSpPr>
          <p:nvPr/>
        </p:nvCxnSpPr>
        <p:spPr>
          <a:xfrm>
            <a:off x="3480458" y="2423163"/>
            <a:ext cx="3812053" cy="26908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0177C453-9CC4-4F62-A218-44CF1F0CB5E3}"/>
                  </a:ext>
                </a:extLst>
              </p:cNvPr>
              <p:cNvGraphicFramePr>
                <a:graphicFrameLocks noChangeAspect="1"/>
              </p:cNvGraphicFramePr>
              <p:nvPr>
                <p:extLst>
                  <p:ext uri="{D42A27DB-BD31-4B8C-83A1-F6EECF244321}">
                    <p14:modId xmlns:p14="http://schemas.microsoft.com/office/powerpoint/2010/main" val="3244121504"/>
                  </p:ext>
                </p:extLst>
              </p:nvPr>
            </p:nvGraphicFramePr>
            <p:xfrm>
              <a:off x="432458" y="1838842"/>
              <a:ext cx="3048000" cy="1219200"/>
            </p:xfrm>
            <a:graphic>
              <a:graphicData uri="http://schemas.microsoft.com/office/powerpoint/2016/slidezoom">
                <pslz:sldZm>
                  <pslz:sldZmObj sldId="282" cId="801294188">
                    <pslz:zmPr id="{E39FEFEC-76FC-49D2-8107-666971FC6933}"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219200"/>
                        </a:xfrm>
                        <a:prstGeom prst="rect">
                          <a:avLst/>
                        </a:prstGeom>
                      </p166:spPr>
                    </pslz:zmPr>
                  </pslz:sldZmObj>
                </pslz:sldZm>
              </a:graphicData>
            </a:graphic>
          </p:graphicFrame>
        </mc:Choice>
        <mc:Fallback xmlns="">
          <p:pic>
            <p:nvPicPr>
              <p:cNvPr id="30" name="Slide Zoom 29">
                <a:hlinkClick r:id="rId5" action="ppaction://hlinksldjump"/>
                <a:extLst>
                  <a:ext uri="{FF2B5EF4-FFF2-40B4-BE49-F238E27FC236}">
                    <a16:creationId xmlns:a16="http://schemas.microsoft.com/office/drawing/2014/main" id="{0177C453-9CC4-4F62-A218-44CF1F0CB5E3}"/>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32458" y="1838842"/>
                <a:ext cx="3048000" cy="12192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2293F3C7-1C63-4440-9991-687B9A8A6E4D}"/>
                  </a:ext>
                </a:extLst>
              </p:cNvPr>
              <p:cNvGraphicFramePr>
                <a:graphicFrameLocks noChangeAspect="1"/>
              </p:cNvGraphicFramePr>
              <p:nvPr>
                <p:extLst>
                  <p:ext uri="{D42A27DB-BD31-4B8C-83A1-F6EECF244321}">
                    <p14:modId xmlns:p14="http://schemas.microsoft.com/office/powerpoint/2010/main" val="736973035"/>
                  </p:ext>
                </p:extLst>
              </p:nvPr>
            </p:nvGraphicFramePr>
            <p:xfrm>
              <a:off x="432458" y="1841989"/>
              <a:ext cx="3048000" cy="1213223"/>
            </p:xfrm>
            <a:graphic>
              <a:graphicData uri="http://schemas.microsoft.com/office/powerpoint/2016/slidezoom">
                <pslz:sldZm>
                  <pslz:sldZmObj sldId="283" cId="1975330234">
                    <pslz:zmPr id="{45D1F097-C92E-430F-9330-4D0FA126F64D}"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213223"/>
                        </a:xfrm>
                        <a:prstGeom prst="rect">
                          <a:avLst/>
                        </a:prstGeom>
                      </p166:spPr>
                    </pslz:zmPr>
                  </pslz:sldZmObj>
                </pslz:sldZm>
              </a:graphicData>
            </a:graphic>
          </p:graphicFrame>
        </mc:Choice>
        <mc:Fallback xmlns="">
          <p:pic>
            <p:nvPicPr>
              <p:cNvPr id="3" name="Slide Zoom 2">
                <a:hlinkClick r:id="rId8" action="ppaction://hlinksldjump"/>
                <a:extLst>
                  <a:ext uri="{FF2B5EF4-FFF2-40B4-BE49-F238E27FC236}">
                    <a16:creationId xmlns:a16="http://schemas.microsoft.com/office/drawing/2014/main" id="{2293F3C7-1C63-4440-9991-687B9A8A6E4D}"/>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432458" y="1841989"/>
                <a:ext cx="3048000" cy="121322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46EAE9FE-6C53-4215-8142-D6401A12A274}"/>
                  </a:ext>
                </a:extLst>
              </p:cNvPr>
              <p:cNvGraphicFramePr>
                <a:graphicFrameLocks noChangeAspect="1"/>
              </p:cNvGraphicFramePr>
              <p:nvPr>
                <p:extLst>
                  <p:ext uri="{D42A27DB-BD31-4B8C-83A1-F6EECF244321}">
                    <p14:modId xmlns:p14="http://schemas.microsoft.com/office/powerpoint/2010/main" val="1142407218"/>
                  </p:ext>
                </p:extLst>
              </p:nvPr>
            </p:nvGraphicFramePr>
            <p:xfrm>
              <a:off x="432458" y="1779461"/>
              <a:ext cx="3048000" cy="1482165"/>
            </p:xfrm>
            <a:graphic>
              <a:graphicData uri="http://schemas.microsoft.com/office/powerpoint/2016/slidezoom">
                <pslz:sldZm>
                  <pslz:sldZmObj sldId="284" cId="2684482422">
                    <pslz:zmPr id="{E53BE26A-D9C5-4F00-9AE2-CD866124881D}" returnToParent="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482165"/>
                        </a:xfrm>
                        <a:prstGeom prst="rect">
                          <a:avLst/>
                        </a:prstGeom>
                      </p166:spPr>
                    </pslz:zmPr>
                  </pslz:sldZmObj>
                </pslz:sldZm>
              </a:graphicData>
            </a:graphic>
          </p:graphicFrame>
        </mc:Choice>
        <mc:Fallback xmlns="">
          <p:pic>
            <p:nvPicPr>
              <p:cNvPr id="5" name="Slide Zoom 4">
                <a:hlinkClick r:id="rId11" action="ppaction://hlinksldjump"/>
                <a:extLst>
                  <a:ext uri="{FF2B5EF4-FFF2-40B4-BE49-F238E27FC236}">
                    <a16:creationId xmlns:a16="http://schemas.microsoft.com/office/drawing/2014/main" id="{46EAE9FE-6C53-4215-8142-D6401A12A274}"/>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32458" y="1779461"/>
                <a:ext cx="3048000" cy="1482165"/>
              </a:xfrm>
              <a:prstGeom prst="rect">
                <a:avLst/>
              </a:prstGeom>
            </p:spPr>
          </p:pic>
        </mc:Fallback>
      </mc:AlternateContent>
      <p:sp>
        <p:nvSpPr>
          <p:cNvPr id="27" name="Rectangle 26">
            <a:extLst>
              <a:ext uri="{FF2B5EF4-FFF2-40B4-BE49-F238E27FC236}">
                <a16:creationId xmlns:a16="http://schemas.microsoft.com/office/drawing/2014/main" id="{761BF9E8-23BC-43A9-A493-24757526C490}"/>
              </a:ext>
            </a:extLst>
          </p:cNvPr>
          <p:cNvSpPr/>
          <p:nvPr/>
        </p:nvSpPr>
        <p:spPr>
          <a:xfrm>
            <a:off x="567108" y="1866500"/>
            <a:ext cx="2880360" cy="1161288"/>
          </a:xfrm>
          <a:prstGeom prst="rect">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Measure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8" name="Rectangle 37">
            <a:extLst>
              <a:ext uri="{FF2B5EF4-FFF2-40B4-BE49-F238E27FC236}">
                <a16:creationId xmlns:a16="http://schemas.microsoft.com/office/drawing/2014/main" id="{9814C7EE-28DF-4C10-9A90-B8367AFF9178}"/>
              </a:ext>
            </a:extLst>
          </p:cNvPr>
          <p:cNvSpPr/>
          <p:nvPr/>
        </p:nvSpPr>
        <p:spPr>
          <a:xfrm>
            <a:off x="638150" y="6181324"/>
            <a:ext cx="1298448" cy="396875"/>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Define</a:t>
            </a:r>
          </a:p>
        </p:txBody>
      </p:sp>
      <p:sp>
        <p:nvSpPr>
          <p:cNvPr id="16" name="Text Box 16">
            <a:extLst>
              <a:ext uri="{FF2B5EF4-FFF2-40B4-BE49-F238E27FC236}">
                <a16:creationId xmlns:a16="http://schemas.microsoft.com/office/drawing/2014/main" id="{9A9286DE-AD27-4864-80ED-82B836B7A41F}"/>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9D63F5D4-390C-458C-8CF4-A9EA86E8E1F8}"/>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sp>
        <p:nvSpPr>
          <p:cNvPr id="23" name="Rectangle 19">
            <a:extLst>
              <a:ext uri="{FF2B5EF4-FFF2-40B4-BE49-F238E27FC236}">
                <a16:creationId xmlns:a16="http://schemas.microsoft.com/office/drawing/2014/main" id="{00E76906-4DFB-4984-B11B-5DB2D6E5EFFF}"/>
              </a:ext>
            </a:extLst>
          </p:cNvPr>
          <p:cNvSpPr>
            <a:spLocks noChangeArrowheads="1"/>
          </p:cNvSpPr>
          <p:nvPr/>
        </p:nvSpPr>
        <p:spPr bwMode="auto">
          <a:xfrm>
            <a:off x="2448281" y="152467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pic>
        <p:nvPicPr>
          <p:cNvPr id="29" name="Picture 2">
            <a:extLst>
              <a:ext uri="{FF2B5EF4-FFF2-40B4-BE49-F238E27FC236}">
                <a16:creationId xmlns:a16="http://schemas.microsoft.com/office/drawing/2014/main" id="{3B88E155-88E4-4938-B397-49C7E008224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69862" y="4632848"/>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peech Bubble: Oval 18">
            <a:extLst>
              <a:ext uri="{FF2B5EF4-FFF2-40B4-BE49-F238E27FC236}">
                <a16:creationId xmlns:a16="http://schemas.microsoft.com/office/drawing/2014/main" id="{0119C7EA-0477-4489-AF4A-8D2CE636713B}"/>
              </a:ext>
            </a:extLst>
          </p:cNvPr>
          <p:cNvSpPr/>
          <p:nvPr/>
        </p:nvSpPr>
        <p:spPr>
          <a:xfrm>
            <a:off x="552814" y="3655962"/>
            <a:ext cx="3499069" cy="109056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boxes for more information. Click me to continue.</a:t>
            </a:r>
          </a:p>
        </p:txBody>
      </p:sp>
    </p:spTree>
    <p:extLst>
      <p:ext uri="{BB962C8B-B14F-4D97-AF65-F5344CB8AC3E}">
        <p14:creationId xmlns:p14="http://schemas.microsoft.com/office/powerpoint/2010/main" val="654749779"/>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3" presetClass="path" presetSubtype="0" accel="50000" decel="50000" fill="hold" nodeType="withEffect">
                                  <p:stCondLst>
                                    <p:cond delay="0"/>
                                  </p:stCondLst>
                                  <p:childTnLst>
                                    <p:animMotion origin="layout" path="M 3.33333E-6 -4.44444E-6 L 0.23632 -4.44444E-6 C 0.34205 -4.44444E-6 0.47265 -0.03379 0.47265 -0.06111 L 0.47265 -0.12199 " pathEditMode="relative" rAng="0" ptsTypes="AAAA">
                                      <p:cBhvr>
                                        <p:cTn id="9" dur="2000" fill="hold"/>
                                        <p:tgtEl>
                                          <p:spTgt spid="3"/>
                                        </p:tgtEl>
                                        <p:attrNameLst>
                                          <p:attrName>ppt_x</p:attrName>
                                          <p:attrName>ppt_y</p:attrName>
                                        </p:attrNameLst>
                                      </p:cBhvr>
                                      <p:rCtr x="23633" y="-6111"/>
                                    </p:animMotion>
                                  </p:childTnLst>
                                </p:cTn>
                              </p:par>
                              <p:par>
                                <p:cTn id="10" presetID="1" presetClass="entr" presetSubtype="0" fill="hold" nodeType="withEffect">
                                  <p:stCondLst>
                                    <p:cond delay="500"/>
                                  </p:stCondLst>
                                  <p:childTnLst>
                                    <p:set>
                                      <p:cBhvr>
                                        <p:cTn id="11" dur="1" fill="hold">
                                          <p:stCondLst>
                                            <p:cond delay="0"/>
                                          </p:stCondLst>
                                        </p:cTn>
                                        <p:tgtEl>
                                          <p:spTgt spid="3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3.33333E-6 -4.44444E-6 L 0.61575 0.14306 " pathEditMode="relative" rAng="0" ptsTypes="AA">
                                      <p:cBhvr>
                                        <p:cTn id="13" dur="2000" fill="hold"/>
                                        <p:tgtEl>
                                          <p:spTgt spid="30"/>
                                        </p:tgtEl>
                                        <p:attrNameLst>
                                          <p:attrName>ppt_x</p:attrName>
                                          <p:attrName>ppt_y</p:attrName>
                                        </p:attrNameLst>
                                      </p:cBhvr>
                                      <p:rCtr x="30781" y="7153"/>
                                    </p:animMotion>
                                  </p:childTnLst>
                                </p:cTn>
                              </p:par>
                              <p:par>
                                <p:cTn id="14" presetID="1" presetClass="entr" presetSubtype="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childTnLst>
                                </p:cTn>
                              </p:par>
                              <p:par>
                                <p:cTn id="16" presetID="50" presetClass="path" presetSubtype="0" accel="50000" decel="50000" fill="hold" nodeType="withEffect">
                                  <p:stCondLst>
                                    <p:cond delay="0"/>
                                  </p:stCondLst>
                                  <p:childTnLst>
                                    <p:animMotion origin="layout" path="M 3.33333E-6 -2.59259E-6 L 0.23737 -2.59259E-6 C 0.34375 -2.59259E-6 0.47513 0.1081 0.47513 0.19607 L 0.47513 0.39236 " pathEditMode="relative" rAng="0" ptsTypes="AAAA">
                                      <p:cBhvr>
                                        <p:cTn id="17" dur="2000" fill="hold"/>
                                        <p:tgtEl>
                                          <p:spTgt spid="5"/>
                                        </p:tgtEl>
                                        <p:attrNameLst>
                                          <p:attrName>ppt_x</p:attrName>
                                          <p:attrName>ppt_y</p:attrName>
                                        </p:attrNameLst>
                                      </p:cBhvr>
                                      <p:rCtr x="23750" y="19606"/>
                                    </p:animMotion>
                                  </p:childTnLst>
                                </p:cTn>
                              </p:par>
                              <p:par>
                                <p:cTn id="18" presetID="22" presetClass="entr" presetSubtype="4" fill="hold" nodeType="withEffect">
                                  <p:stCondLst>
                                    <p:cond delay="10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780"/>
                                        <p:tgtEl>
                                          <p:spTgt spid="20"/>
                                        </p:tgtEl>
                                      </p:cBhvr>
                                    </p:animEffect>
                                  </p:childTnLst>
                                </p:cTn>
                              </p:par>
                              <p:par>
                                <p:cTn id="21" presetID="22" presetClass="entr" presetSubtype="1" fill="hold" nodeType="withEffect">
                                  <p:stCondLst>
                                    <p:cond delay="100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780"/>
                                        <p:tgtEl>
                                          <p:spTgt spid="21"/>
                                        </p:tgtEl>
                                      </p:cBhvr>
                                    </p:animEffect>
                                  </p:childTnLst>
                                </p:cTn>
                              </p:par>
                              <p:par>
                                <p:cTn id="24" presetID="22" presetClass="entr" presetSubtype="1" fill="hold" nodeType="withEffect">
                                  <p:stCondLst>
                                    <p:cond delay="100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78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3356AF0-9A82-4502-A687-8D07BA1E5773}"/>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 name="Text Box 16">
            <a:extLst>
              <a:ext uri="{FF2B5EF4-FFF2-40B4-BE49-F238E27FC236}">
                <a16:creationId xmlns:a16="http://schemas.microsoft.com/office/drawing/2014/main" id="{9A9286DE-AD27-4864-80ED-82B836B7A41F}"/>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9D63F5D4-390C-458C-8CF4-A9EA86E8E1F8}"/>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pic>
        <p:nvPicPr>
          <p:cNvPr id="18" name="Picture 2">
            <a:extLst>
              <a:ext uri="{FF2B5EF4-FFF2-40B4-BE49-F238E27FC236}">
                <a16:creationId xmlns:a16="http://schemas.microsoft.com/office/drawing/2014/main" id="{55E5E667-136C-485C-A866-128E584B621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9862" y="4632848"/>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peech Bubble: Oval 18">
            <a:extLst>
              <a:ext uri="{FF2B5EF4-FFF2-40B4-BE49-F238E27FC236}">
                <a16:creationId xmlns:a16="http://schemas.microsoft.com/office/drawing/2014/main" id="{0119C7EA-0477-4489-AF4A-8D2CE636713B}"/>
              </a:ext>
            </a:extLst>
          </p:cNvPr>
          <p:cNvSpPr/>
          <p:nvPr/>
        </p:nvSpPr>
        <p:spPr>
          <a:xfrm>
            <a:off x="552814" y="3655962"/>
            <a:ext cx="3499069" cy="109056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boxes for more information. Click me to continue.</a:t>
            </a:r>
          </a:p>
        </p:txBody>
      </p:sp>
      <p:cxnSp>
        <p:nvCxnSpPr>
          <p:cNvPr id="28" name="Straight Connector 27">
            <a:extLst>
              <a:ext uri="{FF2B5EF4-FFF2-40B4-BE49-F238E27FC236}">
                <a16:creationId xmlns:a16="http://schemas.microsoft.com/office/drawing/2014/main" id="{A9535AEA-3840-4825-A0AC-C1A461D145E3}"/>
              </a:ext>
            </a:extLst>
          </p:cNvPr>
          <p:cNvCxnSpPr>
            <a:cxnSpLocks/>
          </p:cNvCxnSpPr>
          <p:nvPr/>
        </p:nvCxnSpPr>
        <p:spPr>
          <a:xfrm flipH="1">
            <a:off x="3361757" y="1769148"/>
            <a:ext cx="3072599" cy="640532"/>
          </a:xfrm>
          <a:prstGeom prst="line">
            <a:avLst/>
          </a:prstGeom>
          <a:ln w="762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7E4E753-7EB1-4124-B216-E95350896A7C}"/>
              </a:ext>
            </a:extLst>
          </p:cNvPr>
          <p:cNvCxnSpPr>
            <a:cxnSpLocks/>
          </p:cNvCxnSpPr>
          <p:nvPr/>
        </p:nvCxnSpPr>
        <p:spPr>
          <a:xfrm>
            <a:off x="3430451" y="2409680"/>
            <a:ext cx="4654770" cy="10193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8A3396-027B-4E47-9E30-AF2630E9E9E6}"/>
              </a:ext>
            </a:extLst>
          </p:cNvPr>
          <p:cNvCxnSpPr>
            <a:cxnSpLocks/>
          </p:cNvCxnSpPr>
          <p:nvPr/>
        </p:nvCxnSpPr>
        <p:spPr>
          <a:xfrm>
            <a:off x="3480458" y="2423163"/>
            <a:ext cx="3062955" cy="216205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19">
            <a:extLst>
              <a:ext uri="{FF2B5EF4-FFF2-40B4-BE49-F238E27FC236}">
                <a16:creationId xmlns:a16="http://schemas.microsoft.com/office/drawing/2014/main" id="{D654D6DA-02DE-42C3-BCD3-54D17C7F0EC3}"/>
              </a:ext>
            </a:extLst>
          </p:cNvPr>
          <p:cNvSpPr>
            <a:spLocks noChangeArrowheads="1"/>
          </p:cNvSpPr>
          <p:nvPr/>
        </p:nvSpPr>
        <p:spPr bwMode="auto">
          <a:xfrm>
            <a:off x="2448281" y="152467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36" name="Rectangle 35">
            <a:extLst>
              <a:ext uri="{FF2B5EF4-FFF2-40B4-BE49-F238E27FC236}">
                <a16:creationId xmlns:a16="http://schemas.microsoft.com/office/drawing/2014/main" id="{C8083A32-6B95-4126-BA40-D7609871065D}"/>
              </a:ext>
            </a:extLst>
          </p:cNvPr>
          <p:cNvSpPr/>
          <p:nvPr/>
        </p:nvSpPr>
        <p:spPr>
          <a:xfrm>
            <a:off x="638150" y="6185007"/>
            <a:ext cx="1298448" cy="393192"/>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t>Define</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6138023-ED90-4FDF-88C1-C78A71DD3A94}"/>
                  </a:ext>
                </a:extLst>
              </p:cNvPr>
              <p:cNvGraphicFramePr>
                <a:graphicFrameLocks noChangeAspect="1"/>
              </p:cNvGraphicFramePr>
              <p:nvPr>
                <p:extLst>
                  <p:ext uri="{D42A27DB-BD31-4B8C-83A1-F6EECF244321}">
                    <p14:modId xmlns:p14="http://schemas.microsoft.com/office/powerpoint/2010/main" val="2579318099"/>
                  </p:ext>
                </p:extLst>
              </p:nvPr>
            </p:nvGraphicFramePr>
            <p:xfrm>
              <a:off x="7927861" y="2819400"/>
              <a:ext cx="3048000" cy="1219200"/>
            </p:xfrm>
            <a:graphic>
              <a:graphicData uri="http://schemas.microsoft.com/office/powerpoint/2016/slidezoom">
                <pslz:sldZm>
                  <pslz:sldZmObj sldId="282" cId="801294188">
                    <pslz:zmPr id="{E39FEFEC-76FC-49D2-8107-666971FC6933}"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219200"/>
                        </a:xfrm>
                        <a:prstGeom prst="rect">
                          <a:avLst/>
                        </a:prstGeom>
                        <a:ln w="3175">
                          <a:no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46138023-ED90-4FDF-88C1-C78A71DD3A9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7927861" y="2819400"/>
                <a:ext cx="3048000" cy="1219200"/>
              </a:xfrm>
              <a:prstGeom prst="rect">
                <a:avLst/>
              </a:prstGeom>
              <a:ln w="3175">
                <a:noFill/>
              </a:ln>
            </p:spPr>
          </p:pic>
        </mc:Fallback>
      </mc:AlternateContent>
      <p:sp>
        <p:nvSpPr>
          <p:cNvPr id="39" name="Rectangle 38">
            <a:extLst>
              <a:ext uri="{FF2B5EF4-FFF2-40B4-BE49-F238E27FC236}">
                <a16:creationId xmlns:a16="http://schemas.microsoft.com/office/drawing/2014/main" id="{02BC4B12-698A-4A24-9B7E-771750632F42}"/>
              </a:ext>
            </a:extLst>
          </p:cNvPr>
          <p:cNvSpPr/>
          <p:nvPr/>
        </p:nvSpPr>
        <p:spPr>
          <a:xfrm>
            <a:off x="567108" y="1866500"/>
            <a:ext cx="2880360" cy="1161288"/>
          </a:xfrm>
          <a:prstGeom prst="rect">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t>Measure</a:t>
            </a:r>
          </a:p>
        </p:txBody>
      </p:sp>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EBB3C28E-F6EB-435E-B724-A65F5919AED6}"/>
                  </a:ext>
                </a:extLst>
              </p:cNvPr>
              <p:cNvGraphicFramePr>
                <a:graphicFrameLocks noChangeAspect="1"/>
              </p:cNvGraphicFramePr>
              <p:nvPr>
                <p:extLst>
                  <p:ext uri="{D42A27DB-BD31-4B8C-83A1-F6EECF244321}">
                    <p14:modId xmlns:p14="http://schemas.microsoft.com/office/powerpoint/2010/main" val="3704424222"/>
                  </p:ext>
                </p:extLst>
              </p:nvPr>
            </p:nvGraphicFramePr>
            <p:xfrm>
              <a:off x="6249051" y="4448320"/>
              <a:ext cx="3048000" cy="1482165"/>
            </p:xfrm>
            <a:graphic>
              <a:graphicData uri="http://schemas.microsoft.com/office/powerpoint/2016/slidezoom">
                <pslz:sldZm>
                  <pslz:sldZmObj sldId="284" cId="2684482422">
                    <pslz:zmPr id="{E53BE26A-D9C5-4F00-9AE2-CD866124881D}"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482165"/>
                        </a:xfrm>
                        <a:prstGeom prst="rect">
                          <a:avLst/>
                        </a:prstGeom>
                        <a:ln w="3175">
                          <a:noFill/>
                        </a:ln>
                      </p166:spPr>
                    </pslz:zmPr>
                  </pslz:sldZmObj>
                </pslz:sldZm>
              </a:graphicData>
            </a:graphic>
          </p:graphicFrame>
        </mc:Choice>
        <mc:Fallback xmlns="">
          <p:pic>
            <p:nvPicPr>
              <p:cNvPr id="44" name="Slide Zoom 43">
                <a:hlinkClick r:id="rId9" action="ppaction://hlinksldjump"/>
                <a:extLst>
                  <a:ext uri="{FF2B5EF4-FFF2-40B4-BE49-F238E27FC236}">
                    <a16:creationId xmlns:a16="http://schemas.microsoft.com/office/drawing/2014/main" id="{EBB3C28E-F6EB-435E-B724-A65F5919AED6}"/>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249051" y="4448320"/>
                <a:ext cx="3048000" cy="148216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9CB72F58-66B4-4542-8B71-FF11A2D7983D}"/>
                  </a:ext>
                </a:extLst>
              </p:cNvPr>
              <p:cNvGraphicFramePr>
                <a:graphicFrameLocks noChangeAspect="1"/>
              </p:cNvGraphicFramePr>
              <p:nvPr>
                <p:extLst>
                  <p:ext uri="{D42A27DB-BD31-4B8C-83A1-F6EECF244321}">
                    <p14:modId xmlns:p14="http://schemas.microsoft.com/office/powerpoint/2010/main" val="1104680801"/>
                  </p:ext>
                </p:extLst>
              </p:nvPr>
            </p:nvGraphicFramePr>
            <p:xfrm>
              <a:off x="6249051" y="966517"/>
              <a:ext cx="3047999" cy="1213223"/>
            </p:xfrm>
            <a:graphic>
              <a:graphicData uri="http://schemas.microsoft.com/office/powerpoint/2016/slidezoom">
                <pslz:sldZm>
                  <pslz:sldZmObj sldId="283" cId="1975330234">
                    <pslz:zmPr id="{45D1F097-C92E-430F-9330-4D0FA126F64D}"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3047999" cy="1213223"/>
                        </a:xfrm>
                        <a:prstGeom prst="rect">
                          <a:avLst/>
                        </a:prstGeom>
                        <a:ln w="3175">
                          <a:noFill/>
                        </a:ln>
                      </p166:spPr>
                    </pslz:zmPr>
                  </pslz:sldZmObj>
                </pslz:sldZm>
              </a:graphicData>
            </a:graphic>
          </p:graphicFrame>
        </mc:Choice>
        <mc:Fallback xmlns="">
          <p:pic>
            <p:nvPicPr>
              <p:cNvPr id="46" name="Slide Zoom 45">
                <a:hlinkClick r:id="rId12" action="ppaction://hlinksldjump"/>
                <a:extLst>
                  <a:ext uri="{FF2B5EF4-FFF2-40B4-BE49-F238E27FC236}">
                    <a16:creationId xmlns:a16="http://schemas.microsoft.com/office/drawing/2014/main" id="{9CB72F58-66B4-4542-8B71-FF11A2D7983D}"/>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249051" y="966517"/>
                <a:ext cx="3047999" cy="1213223"/>
              </a:xfrm>
              <a:prstGeom prst="rect">
                <a:avLst/>
              </a:prstGeom>
              <a:ln w="3175">
                <a:noFill/>
              </a:ln>
            </p:spPr>
          </p:pic>
        </mc:Fallback>
      </mc:AlternateContent>
      <p:sp>
        <p:nvSpPr>
          <p:cNvPr id="24" name="Rectangle 23">
            <a:extLst>
              <a:ext uri="{FF2B5EF4-FFF2-40B4-BE49-F238E27FC236}">
                <a16:creationId xmlns:a16="http://schemas.microsoft.com/office/drawing/2014/main" id="{99B5C690-CF0A-4757-8EDD-53626A2BE26E}"/>
              </a:ext>
            </a:extLst>
          </p:cNvPr>
          <p:cNvSpPr/>
          <p:nvPr/>
        </p:nvSpPr>
        <p:spPr>
          <a:xfrm>
            <a:off x="1527512" y="279801"/>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25" name="Rectangle 24">
            <a:extLst>
              <a:ext uri="{FF2B5EF4-FFF2-40B4-BE49-F238E27FC236}">
                <a16:creationId xmlns:a16="http://schemas.microsoft.com/office/drawing/2014/main" id="{0BC93865-2B89-4215-AE3E-6462CB1E2C4E}"/>
              </a:ext>
            </a:extLst>
          </p:cNvPr>
          <p:cNvSpPr/>
          <p:nvPr/>
        </p:nvSpPr>
        <p:spPr>
          <a:xfrm>
            <a:off x="2822911" y="279801"/>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26" name="Rectangle 25">
            <a:extLst>
              <a:ext uri="{FF2B5EF4-FFF2-40B4-BE49-F238E27FC236}">
                <a16:creationId xmlns:a16="http://schemas.microsoft.com/office/drawing/2014/main" id="{FBAB84AC-5578-4F9F-BD66-9F2F0CB55FD6}"/>
              </a:ext>
            </a:extLst>
          </p:cNvPr>
          <p:cNvSpPr/>
          <p:nvPr/>
        </p:nvSpPr>
        <p:spPr>
          <a:xfrm>
            <a:off x="4118309" y="279801"/>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spTree>
    <p:extLst>
      <p:ext uri="{BB962C8B-B14F-4D97-AF65-F5344CB8AC3E}">
        <p14:creationId xmlns:p14="http://schemas.microsoft.com/office/powerpoint/2010/main" val="417297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8BD9443-DD31-4E23-8107-43F539F3519F}"/>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cxnSp>
        <p:nvCxnSpPr>
          <p:cNvPr id="39" name="Straight Connector 38">
            <a:extLst>
              <a:ext uri="{FF2B5EF4-FFF2-40B4-BE49-F238E27FC236}">
                <a16:creationId xmlns:a16="http://schemas.microsoft.com/office/drawing/2014/main" id="{B4E1723E-A816-4B65-AF91-ED6430EB50F3}"/>
              </a:ext>
            </a:extLst>
          </p:cNvPr>
          <p:cNvCxnSpPr>
            <a:cxnSpLocks/>
          </p:cNvCxnSpPr>
          <p:nvPr/>
        </p:nvCxnSpPr>
        <p:spPr>
          <a:xfrm flipH="1">
            <a:off x="3957154" y="3688882"/>
            <a:ext cx="1060345" cy="690171"/>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130BF9F-DD11-4D14-A589-CB9DBEF75EF2}"/>
              </a:ext>
            </a:extLst>
          </p:cNvPr>
          <p:cNvCxnSpPr>
            <a:cxnSpLocks/>
          </p:cNvCxnSpPr>
          <p:nvPr/>
        </p:nvCxnSpPr>
        <p:spPr>
          <a:xfrm flipV="1">
            <a:off x="6920564" y="2040556"/>
            <a:ext cx="759719" cy="487038"/>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B1CAFBA-D560-44D5-A01E-608CA85A5216}"/>
              </a:ext>
            </a:extLst>
          </p:cNvPr>
          <p:cNvCxnSpPr/>
          <p:nvPr/>
        </p:nvCxnSpPr>
        <p:spPr>
          <a:xfrm>
            <a:off x="6627303" y="3688882"/>
            <a:ext cx="853343" cy="690171"/>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16D00666-87DE-4E08-AF1E-3F0E33A3D695}"/>
              </a:ext>
            </a:extLst>
          </p:cNvPr>
          <p:cNvCxnSpPr>
            <a:cxnSpLocks/>
          </p:cNvCxnSpPr>
          <p:nvPr/>
        </p:nvCxnSpPr>
        <p:spPr>
          <a:xfrm flipH="1" flipV="1">
            <a:off x="3957154" y="1886552"/>
            <a:ext cx="1060345" cy="641043"/>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AB9735BD-CBF7-47D4-BBD6-FAA592ACF9A8}"/>
                  </a:ext>
                </a:extLst>
              </p:cNvPr>
              <p:cNvGraphicFramePr>
                <a:graphicFrameLocks noChangeAspect="1"/>
              </p:cNvGraphicFramePr>
              <p:nvPr>
                <p:extLst>
                  <p:ext uri="{D42A27DB-BD31-4B8C-83A1-F6EECF244321}">
                    <p14:modId xmlns:p14="http://schemas.microsoft.com/office/powerpoint/2010/main" val="2392381046"/>
                  </p:ext>
                </p:extLst>
              </p:nvPr>
            </p:nvGraphicFramePr>
            <p:xfrm>
              <a:off x="1144993" y="1271008"/>
              <a:ext cx="2880360" cy="1183544"/>
            </p:xfrm>
            <a:graphic>
              <a:graphicData uri="http://schemas.microsoft.com/office/powerpoint/2016/slidezoom">
                <pslz:sldZm>
                  <pslz:sldZmObj sldId="290" cId="3206186287">
                    <pslz:zmPr id="{80E41165-6C74-4096-91B5-067850A65E28}"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83544"/>
                        </a:xfrm>
                        <a:prstGeom prst="rect">
                          <a:avLst/>
                        </a:prstGeom>
                        <a:ln w="3175">
                          <a:noFill/>
                        </a:ln>
                      </p166:spPr>
                    </pslz:zmPr>
                  </pslz:sldZmObj>
                </pslz:sldZm>
              </a:graphicData>
            </a:graphic>
          </p:graphicFrame>
        </mc:Choice>
        <mc:Fallback xmlns="">
          <p:pic>
            <p:nvPicPr>
              <p:cNvPr id="36" name="Slide Zoom 35">
                <a:hlinkClick r:id="rId5" action="ppaction://hlinksldjump"/>
                <a:extLst>
                  <a:ext uri="{FF2B5EF4-FFF2-40B4-BE49-F238E27FC236}">
                    <a16:creationId xmlns:a16="http://schemas.microsoft.com/office/drawing/2014/main" id="{AB9735BD-CBF7-47D4-BBD6-FAA592ACF9A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144993" y="1271008"/>
                <a:ext cx="2880360" cy="1183544"/>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2FA3359F-7E5F-464D-B947-B85B0226FC7B}"/>
                  </a:ext>
                </a:extLst>
              </p:cNvPr>
              <p:cNvGraphicFramePr>
                <a:graphicFrameLocks noChangeAspect="1"/>
              </p:cNvGraphicFramePr>
              <p:nvPr>
                <p:extLst>
                  <p:ext uri="{D42A27DB-BD31-4B8C-83A1-F6EECF244321}">
                    <p14:modId xmlns:p14="http://schemas.microsoft.com/office/powerpoint/2010/main" val="3872298083"/>
                  </p:ext>
                </p:extLst>
              </p:nvPr>
            </p:nvGraphicFramePr>
            <p:xfrm>
              <a:off x="1123629" y="4080729"/>
              <a:ext cx="2880360" cy="1165291"/>
            </p:xfrm>
            <a:graphic>
              <a:graphicData uri="http://schemas.microsoft.com/office/powerpoint/2016/slidezoom">
                <pslz:sldZm>
                  <pslz:sldZmObj sldId="289" cId="1005075902">
                    <pslz:zmPr id="{BB134837-6718-4A9D-9531-979D30E11E89}"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65291"/>
                        </a:xfrm>
                        <a:prstGeom prst="rect">
                          <a:avLst/>
                        </a:prstGeom>
                        <a:ln w="3175">
                          <a:noFill/>
                        </a:ln>
                      </p166:spPr>
                    </pslz:zmPr>
                  </pslz:sldZmObj>
                </pslz:sldZm>
              </a:graphicData>
            </a:graphic>
          </p:graphicFrame>
        </mc:Choice>
        <mc:Fallback xmlns="">
          <p:pic>
            <p:nvPicPr>
              <p:cNvPr id="35" name="Slide Zoom 34">
                <a:hlinkClick r:id="rId8" action="ppaction://hlinksldjump"/>
                <a:extLst>
                  <a:ext uri="{FF2B5EF4-FFF2-40B4-BE49-F238E27FC236}">
                    <a16:creationId xmlns:a16="http://schemas.microsoft.com/office/drawing/2014/main" id="{2FA3359F-7E5F-464D-B947-B85B0226FC7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123629" y="4080729"/>
                <a:ext cx="2880360" cy="1165291"/>
              </a:xfrm>
              <a:prstGeom prst="rect">
                <a:avLst/>
              </a:prstGeom>
              <a:ln w="3175">
                <a:noFill/>
              </a:ln>
            </p:spPr>
          </p:pic>
        </mc:Fallback>
      </mc:AlternateContent>
      <p:sp>
        <p:nvSpPr>
          <p:cNvPr id="19" name="Speech Bubble: Oval 18">
            <a:extLst>
              <a:ext uri="{FF2B5EF4-FFF2-40B4-BE49-F238E27FC236}">
                <a16:creationId xmlns:a16="http://schemas.microsoft.com/office/drawing/2014/main" id="{0823A09A-75BA-45A9-B53F-262864ADA637}"/>
              </a:ext>
            </a:extLst>
          </p:cNvPr>
          <p:cNvSpPr/>
          <p:nvPr/>
        </p:nvSpPr>
        <p:spPr>
          <a:xfrm>
            <a:off x="8661921" y="5020689"/>
            <a:ext cx="3499069" cy="109056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boxes for more information. Click me to continue.</a:t>
            </a:r>
          </a:p>
        </p:txBody>
      </p:sp>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6BC77E52-A518-432C-AA6A-AC038937D7AF}"/>
                  </a:ext>
                </a:extLst>
              </p:cNvPr>
              <p:cNvGraphicFramePr>
                <a:graphicFrameLocks noChangeAspect="1"/>
              </p:cNvGraphicFramePr>
              <p:nvPr>
                <p:extLst>
                  <p:ext uri="{D42A27DB-BD31-4B8C-83A1-F6EECF244321}">
                    <p14:modId xmlns:p14="http://schemas.microsoft.com/office/powerpoint/2010/main" val="2498394973"/>
                  </p:ext>
                </p:extLst>
              </p:nvPr>
            </p:nvGraphicFramePr>
            <p:xfrm>
              <a:off x="7480646" y="3954715"/>
              <a:ext cx="2880360" cy="1181068"/>
            </p:xfrm>
            <a:graphic>
              <a:graphicData uri="http://schemas.microsoft.com/office/powerpoint/2016/slidezoom">
                <pslz:sldZm>
                  <pslz:sldZmObj sldId="288" cId="1762956369">
                    <pslz:zmPr id="{2E0061AA-BB1C-4021-8E01-4A4357AE855A}"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81068"/>
                        </a:xfrm>
                        <a:prstGeom prst="rect">
                          <a:avLst/>
                        </a:prstGeom>
                        <a:ln w="3175">
                          <a:noFill/>
                        </a:ln>
                      </p166:spPr>
                    </pslz:zmPr>
                  </pslz:sldZmObj>
                </pslz:sldZm>
              </a:graphicData>
            </a:graphic>
          </p:graphicFrame>
        </mc:Choice>
        <mc:Fallback xmlns="">
          <p:pic>
            <p:nvPicPr>
              <p:cNvPr id="34" name="Slide Zoom 33">
                <a:hlinkClick r:id="rId11" action="ppaction://hlinksldjump"/>
                <a:extLst>
                  <a:ext uri="{FF2B5EF4-FFF2-40B4-BE49-F238E27FC236}">
                    <a16:creationId xmlns:a16="http://schemas.microsoft.com/office/drawing/2014/main" id="{6BC77E52-A518-432C-AA6A-AC038937D7AF}"/>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7480646" y="3954715"/>
                <a:ext cx="2880360" cy="118106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A933ADB6-9005-43DA-B367-7CCEB946BD5C}"/>
                  </a:ext>
                </a:extLst>
              </p:cNvPr>
              <p:cNvGraphicFramePr>
                <a:graphicFrameLocks/>
              </p:cNvGraphicFramePr>
              <p:nvPr>
                <p:extLst>
                  <p:ext uri="{D42A27DB-BD31-4B8C-83A1-F6EECF244321}">
                    <p14:modId xmlns:p14="http://schemas.microsoft.com/office/powerpoint/2010/main" val="1362633009"/>
                  </p:ext>
                </p:extLst>
              </p:nvPr>
            </p:nvGraphicFramePr>
            <p:xfrm>
              <a:off x="4355515" y="2421756"/>
              <a:ext cx="2880359" cy="1494412"/>
            </p:xfrm>
            <a:graphic>
              <a:graphicData uri="http://schemas.microsoft.com/office/powerpoint/2016/slidezoom">
                <pslz:sldZm>
                  <pslz:sldZmObj sldId="287" cId="45779602">
                    <pslz:zmPr id="{EF20BBE3-2455-4D78-88C4-E8C15A921549}" returnToParent="0"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880359" cy="1494412"/>
                        </a:xfrm>
                        <a:prstGeom prst="rect">
                          <a:avLst/>
                        </a:prstGeom>
                        <a:ln w="3175">
                          <a:noFill/>
                        </a:ln>
                      </p166:spPr>
                    </pslz:zmPr>
                  </pslz:sldZmObj>
                </pslz:sldZm>
              </a:graphicData>
            </a:graphic>
          </p:graphicFrame>
        </mc:Choice>
        <mc:Fallback xmlns="">
          <p:pic>
            <p:nvPicPr>
              <p:cNvPr id="33" name="Slide Zoom 32">
                <a:hlinkClick r:id="rId14" action="ppaction://hlinksldjump"/>
                <a:extLst>
                  <a:ext uri="{FF2B5EF4-FFF2-40B4-BE49-F238E27FC236}">
                    <a16:creationId xmlns:a16="http://schemas.microsoft.com/office/drawing/2014/main" id="{A933ADB6-9005-43DA-B367-7CCEB946BD5C}"/>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4355515" y="2421756"/>
                <a:ext cx="2880359" cy="1494412"/>
              </a:xfrm>
              <a:prstGeom prst="rect">
                <a:avLst/>
              </a:prstGeom>
              <a:ln w="3175">
                <a:noFill/>
              </a:ln>
            </p:spPr>
          </p:pic>
        </mc:Fallback>
      </mc:AlternateContent>
      <p:sp>
        <p:nvSpPr>
          <p:cNvPr id="40" name="Rectangle 39">
            <a:extLst>
              <a:ext uri="{FF2B5EF4-FFF2-40B4-BE49-F238E27FC236}">
                <a16:creationId xmlns:a16="http://schemas.microsoft.com/office/drawing/2014/main" id="{721AF752-6662-482B-ADD5-40EE0BF242E3}"/>
              </a:ext>
            </a:extLst>
          </p:cNvPr>
          <p:cNvSpPr/>
          <p:nvPr/>
        </p:nvSpPr>
        <p:spPr>
          <a:xfrm>
            <a:off x="4355515" y="2527594"/>
            <a:ext cx="2880360" cy="1161288"/>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Analyze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 name="Rectangle 40">
            <a:extLst>
              <a:ext uri="{FF2B5EF4-FFF2-40B4-BE49-F238E27FC236}">
                <a16:creationId xmlns:a16="http://schemas.microsoft.com/office/drawing/2014/main" id="{22398BAD-CFBC-4703-816A-E47D42702D00}"/>
              </a:ext>
            </a:extLst>
          </p:cNvPr>
          <p:cNvSpPr/>
          <p:nvPr/>
        </p:nvSpPr>
        <p:spPr>
          <a:xfrm>
            <a:off x="1524000" y="301625"/>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25" name="Rectangle 24">
            <a:extLst>
              <a:ext uri="{FF2B5EF4-FFF2-40B4-BE49-F238E27FC236}">
                <a16:creationId xmlns:a16="http://schemas.microsoft.com/office/drawing/2014/main" id="{AD34749F-CF64-4553-8504-C581C1D1F316}"/>
              </a:ext>
            </a:extLst>
          </p:cNvPr>
          <p:cNvSpPr/>
          <p:nvPr/>
        </p:nvSpPr>
        <p:spPr>
          <a:xfrm>
            <a:off x="2817075" y="301625"/>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sp>
        <p:nvSpPr>
          <p:cNvPr id="16" name="Text Box 16">
            <a:extLst>
              <a:ext uri="{FF2B5EF4-FFF2-40B4-BE49-F238E27FC236}">
                <a16:creationId xmlns:a16="http://schemas.microsoft.com/office/drawing/2014/main" id="{82CE1F69-5C0A-42BC-B427-25A5A25D8344}"/>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91C4BE40-F011-4BFE-9E85-E56776E53E10}"/>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pic>
        <p:nvPicPr>
          <p:cNvPr id="18" name="Picture 2">
            <a:extLst>
              <a:ext uri="{FF2B5EF4-FFF2-40B4-BE49-F238E27FC236}">
                <a16:creationId xmlns:a16="http://schemas.microsoft.com/office/drawing/2014/main" id="{BF0D394B-74EC-4647-BCE6-13BF66E461F2}"/>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978969" y="5997575"/>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185C054B-82B6-4A2D-9206-17BEA4CC784B}"/>
              </a:ext>
            </a:extLst>
          </p:cNvPr>
          <p:cNvSpPr/>
          <p:nvPr/>
        </p:nvSpPr>
        <p:spPr>
          <a:xfrm>
            <a:off x="616137" y="6172445"/>
            <a:ext cx="1298448" cy="393192"/>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sp>
        <p:nvSpPr>
          <p:cNvPr id="21" name="Rectangle 20">
            <a:extLst>
              <a:ext uri="{FF2B5EF4-FFF2-40B4-BE49-F238E27FC236}">
                <a16:creationId xmlns:a16="http://schemas.microsoft.com/office/drawing/2014/main" id="{7E2E2FA9-7B07-4945-AB07-9607BCE3253F}"/>
              </a:ext>
            </a:extLst>
          </p:cNvPr>
          <p:cNvSpPr/>
          <p:nvPr/>
        </p:nvSpPr>
        <p:spPr>
          <a:xfrm>
            <a:off x="1914585" y="6172445"/>
            <a:ext cx="1298448" cy="393192"/>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t>Define</a:t>
            </a:r>
          </a:p>
        </p:txBody>
      </p:sp>
    </p:spTree>
    <p:extLst>
      <p:ext uri="{BB962C8B-B14F-4D97-AF65-F5344CB8AC3E}">
        <p14:creationId xmlns:p14="http://schemas.microsoft.com/office/powerpoint/2010/main" val="19233590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withEffect">
                                  <p:stCondLst>
                                    <p:cond delay="0"/>
                                  </p:stCondLst>
                                  <p:childTnLst>
                                    <p:animMotion origin="layout" path="M -6.25E-7 2.96296E-6 L 0.25625 0.2081 " pathEditMode="relative" rAng="0" ptsTypes="AA">
                                      <p:cBhvr>
                                        <p:cTn id="6" dur="2000" fill="hold"/>
                                        <p:tgtEl>
                                          <p:spTgt spid="33"/>
                                        </p:tgtEl>
                                        <p:attrNameLst>
                                          <p:attrName>ppt_x</p:attrName>
                                          <p:attrName>ppt_y</p:attrName>
                                        </p:attrNameLst>
                                      </p:cBhvr>
                                      <p:rCtr x="12812" y="10394"/>
                                    </p:animMotion>
                                  </p:childTnLst>
                                </p:cTn>
                              </p:par>
                              <p:par>
                                <p:cTn id="7" presetID="22" presetClass="entr" presetSubtype="1" fill="hold" nodeType="withEffect">
                                  <p:stCondLst>
                                    <p:cond delay="1500"/>
                                  </p:stCondLst>
                                  <p:childTnLst>
                                    <p:set>
                                      <p:cBhvr>
                                        <p:cTn id="8" dur="1" fill="hold">
                                          <p:stCondLst>
                                            <p:cond delay="0"/>
                                          </p:stCondLst>
                                        </p:cTn>
                                        <p:tgtEl>
                                          <p:spTgt spid="38"/>
                                        </p:tgtEl>
                                        <p:attrNameLst>
                                          <p:attrName>style.visibility</p:attrName>
                                        </p:attrNameLst>
                                      </p:cBhvr>
                                      <p:to>
                                        <p:strVal val="visible"/>
                                      </p:to>
                                    </p:set>
                                    <p:animEffect transition="in" filter="wipe(up)">
                                      <p:cBhvr>
                                        <p:cTn id="9" dur="400"/>
                                        <p:tgtEl>
                                          <p:spTgt spid="38"/>
                                        </p:tgtEl>
                                      </p:cBhvr>
                                    </p:animEffect>
                                  </p:childTnLst>
                                </p:cTn>
                              </p:par>
                              <p:par>
                                <p:cTn id="10" presetID="1"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par>
                          <p:cTn id="15" fill="hold">
                            <p:stCondLst>
                              <p:cond delay="2000"/>
                            </p:stCondLst>
                            <p:childTnLst>
                              <p:par>
                                <p:cTn id="16" presetID="42" presetClass="path" presetSubtype="0" accel="50000" decel="50000" fill="hold" nodeType="afterEffect">
                                  <p:stCondLst>
                                    <p:cond delay="0"/>
                                  </p:stCondLst>
                                  <p:childTnLst>
                                    <p:animMotion origin="layout" path="M -6.25E-7 -1.48148E-6 L -0.5224 0.00533 " pathEditMode="relative" rAng="0" ptsTypes="AA">
                                      <p:cBhvr>
                                        <p:cTn id="17" dur="2000" fill="hold"/>
                                        <p:tgtEl>
                                          <p:spTgt spid="34"/>
                                        </p:tgtEl>
                                        <p:attrNameLst>
                                          <p:attrName>ppt_x</p:attrName>
                                          <p:attrName>ppt_y</p:attrName>
                                        </p:attrNameLst>
                                      </p:cBhvr>
                                      <p:rCtr x="-26120" y="255"/>
                                    </p:animMotion>
                                  </p:childTnLst>
                                </p:cTn>
                              </p:par>
                              <p:par>
                                <p:cTn id="18" presetID="22" presetClass="entr" presetSubtype="1" fill="hold" nodeType="withEffect">
                                  <p:stCondLst>
                                    <p:cond delay="150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400"/>
                                        <p:tgtEl>
                                          <p:spTgt spid="39"/>
                                        </p:tgtEl>
                                      </p:cBhvr>
                                    </p:animEffect>
                                  </p:childTnLst>
                                </p:cTn>
                              </p:par>
                            </p:childTnLst>
                          </p:cTn>
                        </p:par>
                        <p:par>
                          <p:cTn id="21" fill="hold">
                            <p:stCondLst>
                              <p:cond delay="4000"/>
                            </p:stCondLst>
                            <p:childTnLst>
                              <p:par>
                                <p:cTn id="22" presetID="1" presetClass="entr" presetSubtype="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par>
                          <p:cTn id="24" fill="hold">
                            <p:stCondLst>
                              <p:cond delay="4000"/>
                            </p:stCondLst>
                            <p:childTnLst>
                              <p:par>
                                <p:cTn id="25" presetID="42" presetClass="path" presetSubtype="0" accel="50000" decel="50000" fill="hold" nodeType="afterEffect">
                                  <p:stCondLst>
                                    <p:cond delay="0"/>
                                  </p:stCondLst>
                                  <p:childTnLst>
                                    <p:animMotion origin="layout" path="M 3.54167E-6 -2.59259E-6 L 0.00169 -0.3956 " pathEditMode="relative" rAng="0" ptsTypes="AA">
                                      <p:cBhvr>
                                        <p:cTn id="26" dur="2000" fill="hold"/>
                                        <p:tgtEl>
                                          <p:spTgt spid="35"/>
                                        </p:tgtEl>
                                        <p:attrNameLst>
                                          <p:attrName>ppt_x</p:attrName>
                                          <p:attrName>ppt_y</p:attrName>
                                        </p:attrNameLst>
                                      </p:cBhvr>
                                      <p:rCtr x="78" y="-19792"/>
                                    </p:animMotion>
                                  </p:childTnLst>
                                </p:cTn>
                              </p:par>
                              <p:par>
                                <p:cTn id="27" presetID="22" presetClass="entr" presetSubtype="4" fill="hold" nodeType="withEffect">
                                  <p:stCondLst>
                                    <p:cond delay="1500"/>
                                  </p:stCondLst>
                                  <p:childTnLst>
                                    <p:set>
                                      <p:cBhvr>
                                        <p:cTn id="28" dur="1" fill="hold">
                                          <p:stCondLst>
                                            <p:cond delay="0"/>
                                          </p:stCondLst>
                                        </p:cTn>
                                        <p:tgtEl>
                                          <p:spTgt spid="42"/>
                                        </p:tgtEl>
                                        <p:attrNameLst>
                                          <p:attrName>style.visibility</p:attrName>
                                        </p:attrNameLst>
                                      </p:cBhvr>
                                      <p:to>
                                        <p:strVal val="visible"/>
                                      </p:to>
                                    </p:set>
                                    <p:animEffect transition="in" filter="wipe(down)">
                                      <p:cBhvr>
                                        <p:cTn id="29" dur="400"/>
                                        <p:tgtEl>
                                          <p:spTgt spid="42"/>
                                        </p:tgtEl>
                                      </p:cBhvr>
                                    </p:animEffect>
                                  </p:childTnLst>
                                </p:cTn>
                              </p:par>
                            </p:childTnLst>
                          </p:cTn>
                        </p:par>
                        <p:par>
                          <p:cTn id="30" fill="hold">
                            <p:stCondLst>
                              <p:cond delay="6000"/>
                            </p:stCondLst>
                            <p:childTnLst>
                              <p:par>
                                <p:cTn id="31" presetID="1" presetClass="entr" presetSubtype="0"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par>
                          <p:cTn id="33" fill="hold">
                            <p:stCondLst>
                              <p:cond delay="6000"/>
                            </p:stCondLst>
                            <p:childTnLst>
                              <p:par>
                                <p:cTn id="34" presetID="37" presetClass="path" presetSubtype="0" accel="50000" decel="50000" fill="hold" nodeType="afterEffect">
                                  <p:stCondLst>
                                    <p:cond delay="0"/>
                                  </p:stCondLst>
                                  <p:childTnLst>
                                    <p:animMotion origin="layout" path="M 8.33333E-7 2.22222E-6 L 0.14297 -0.06713 C 0.17266 -0.08218 0.21745 -0.09028 0.26432 -0.09028 C 0.31771 -0.09028 0.36055 -0.08218 0.39023 -0.06713 L 0.53333 2.22222E-6 " pathEditMode="relative" rAng="0" ptsTypes="AAAAA">
                                      <p:cBhvr>
                                        <p:cTn id="35" dur="2000" fill="hold"/>
                                        <p:tgtEl>
                                          <p:spTgt spid="36"/>
                                        </p:tgtEl>
                                        <p:attrNameLst>
                                          <p:attrName>ppt_x</p:attrName>
                                          <p:attrName>ppt_y</p:attrName>
                                        </p:attrNameLst>
                                      </p:cBhvr>
                                      <p:rCtr x="26667" y="-4514"/>
                                    </p:animMotion>
                                  </p:childTnLst>
                                </p:cTn>
                              </p:par>
                              <p:par>
                                <p:cTn id="36" presetID="22" presetClass="entr" presetSubtype="4" fill="hold" nodeType="withEffect">
                                  <p:stCondLst>
                                    <p:cond delay="150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4CB3B76-C7F9-4EC4-B3E5-ABFBD4F9F83A}"/>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E68F95D1-0CE3-4B77-A397-0883EB2C157A}"/>
                  </a:ext>
                </a:extLst>
              </p:cNvPr>
              <p:cNvGraphicFramePr>
                <a:graphicFrameLocks noChangeAspect="1"/>
              </p:cNvGraphicFramePr>
              <p:nvPr>
                <p:extLst>
                  <p:ext uri="{D42A27DB-BD31-4B8C-83A1-F6EECF244321}">
                    <p14:modId xmlns:p14="http://schemas.microsoft.com/office/powerpoint/2010/main" val="2489566"/>
                  </p:ext>
                </p:extLst>
              </p:nvPr>
            </p:nvGraphicFramePr>
            <p:xfrm>
              <a:off x="7616005" y="1265238"/>
              <a:ext cx="2880360" cy="1183544"/>
            </p:xfrm>
            <a:graphic>
              <a:graphicData uri="http://schemas.microsoft.com/office/powerpoint/2016/slidezoom">
                <pslz:sldZm>
                  <pslz:sldZmObj sldId="290" cId="3206186287">
                    <pslz:zmPr id="{80E41165-6C74-4096-91B5-067850A65E28}"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83544"/>
                        </a:xfrm>
                        <a:prstGeom prst="rect">
                          <a:avLst/>
                        </a:prstGeom>
                        <a:ln w="3175">
                          <a:noFill/>
                        </a:ln>
                      </p166:spPr>
                    </pslz:zmPr>
                  </pslz:sldZmObj>
                </pslz:sldZm>
              </a:graphicData>
            </a:graphic>
          </p:graphicFrame>
        </mc:Choice>
        <mc:Fallback xmlns="">
          <p:pic>
            <p:nvPicPr>
              <p:cNvPr id="13" name="Slide Zoom 12">
                <a:hlinkClick r:id="rId5" action="ppaction://hlinksldjump"/>
                <a:extLst>
                  <a:ext uri="{FF2B5EF4-FFF2-40B4-BE49-F238E27FC236}">
                    <a16:creationId xmlns:a16="http://schemas.microsoft.com/office/drawing/2014/main" id="{E68F95D1-0CE3-4B77-A397-0883EB2C157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7616005" y="1265238"/>
                <a:ext cx="2880360" cy="1183544"/>
              </a:xfrm>
              <a:prstGeom prst="rect">
                <a:avLst/>
              </a:prstGeom>
              <a:ln w="3175">
                <a:noFill/>
              </a:ln>
            </p:spPr>
          </p:pic>
        </mc:Fallback>
      </mc:AlternateContent>
      <p:sp>
        <p:nvSpPr>
          <p:cNvPr id="29" name="Rectangle 28">
            <a:extLst>
              <a:ext uri="{FF2B5EF4-FFF2-40B4-BE49-F238E27FC236}">
                <a16:creationId xmlns:a16="http://schemas.microsoft.com/office/drawing/2014/main" id="{929B70F6-C350-4E96-AC1F-8C5797A10C08}"/>
              </a:ext>
            </a:extLst>
          </p:cNvPr>
          <p:cNvSpPr/>
          <p:nvPr/>
        </p:nvSpPr>
        <p:spPr>
          <a:xfrm>
            <a:off x="4355515" y="2527594"/>
            <a:ext cx="2880360" cy="1161288"/>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Analyze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16" name="Text Box 16">
            <a:extLst>
              <a:ext uri="{FF2B5EF4-FFF2-40B4-BE49-F238E27FC236}">
                <a16:creationId xmlns:a16="http://schemas.microsoft.com/office/drawing/2014/main" id="{82CE1F69-5C0A-42BC-B427-25A5A25D8344}"/>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91C4BE40-F011-4BFE-9E85-E56776E53E10}"/>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pic>
        <p:nvPicPr>
          <p:cNvPr id="18" name="Picture 2">
            <a:extLst>
              <a:ext uri="{FF2B5EF4-FFF2-40B4-BE49-F238E27FC236}">
                <a16:creationId xmlns:a16="http://schemas.microsoft.com/office/drawing/2014/main" id="{BF0D394B-74EC-4647-BCE6-13BF66E461F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978969" y="5997575"/>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peech Bubble: Oval 18">
            <a:extLst>
              <a:ext uri="{FF2B5EF4-FFF2-40B4-BE49-F238E27FC236}">
                <a16:creationId xmlns:a16="http://schemas.microsoft.com/office/drawing/2014/main" id="{0823A09A-75BA-45A9-B53F-262864ADA637}"/>
              </a:ext>
            </a:extLst>
          </p:cNvPr>
          <p:cNvSpPr/>
          <p:nvPr/>
        </p:nvSpPr>
        <p:spPr>
          <a:xfrm>
            <a:off x="8661921" y="5020689"/>
            <a:ext cx="3499069" cy="109056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the boxes for more information. Click me to continue.</a:t>
            </a:r>
          </a:p>
        </p:txBody>
      </p:sp>
      <p:sp>
        <p:nvSpPr>
          <p:cNvPr id="20" name="Rectangle 19">
            <a:extLst>
              <a:ext uri="{FF2B5EF4-FFF2-40B4-BE49-F238E27FC236}">
                <a16:creationId xmlns:a16="http://schemas.microsoft.com/office/drawing/2014/main" id="{185C054B-82B6-4A2D-9206-17BEA4CC784B}"/>
              </a:ext>
            </a:extLst>
          </p:cNvPr>
          <p:cNvSpPr/>
          <p:nvPr/>
        </p:nvSpPr>
        <p:spPr>
          <a:xfrm>
            <a:off x="616137" y="6172445"/>
            <a:ext cx="1298448" cy="393192"/>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sp>
        <p:nvSpPr>
          <p:cNvPr id="21" name="Rectangle 20">
            <a:extLst>
              <a:ext uri="{FF2B5EF4-FFF2-40B4-BE49-F238E27FC236}">
                <a16:creationId xmlns:a16="http://schemas.microsoft.com/office/drawing/2014/main" id="{7E2E2FA9-7B07-4945-AB07-9607BCE3253F}"/>
              </a:ext>
            </a:extLst>
          </p:cNvPr>
          <p:cNvSpPr/>
          <p:nvPr/>
        </p:nvSpPr>
        <p:spPr>
          <a:xfrm>
            <a:off x="1914585" y="6172445"/>
            <a:ext cx="1298448" cy="393192"/>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t>Define</a:t>
            </a:r>
          </a:p>
        </p:txBody>
      </p:sp>
      <p:cxnSp>
        <p:nvCxnSpPr>
          <p:cNvPr id="3" name="Straight Connector 2">
            <a:extLst>
              <a:ext uri="{FF2B5EF4-FFF2-40B4-BE49-F238E27FC236}">
                <a16:creationId xmlns:a16="http://schemas.microsoft.com/office/drawing/2014/main" id="{4E7BD17E-BC17-4E4E-9AAE-E084CFFAD0A6}"/>
              </a:ext>
            </a:extLst>
          </p:cNvPr>
          <p:cNvCxnSpPr/>
          <p:nvPr/>
        </p:nvCxnSpPr>
        <p:spPr>
          <a:xfrm flipV="1">
            <a:off x="6920564" y="2069432"/>
            <a:ext cx="714676" cy="458162"/>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06AA2D1-5B9E-4C7D-BB17-F72C1EC0AA1F}"/>
              </a:ext>
            </a:extLst>
          </p:cNvPr>
          <p:cNvCxnSpPr/>
          <p:nvPr/>
        </p:nvCxnSpPr>
        <p:spPr>
          <a:xfrm>
            <a:off x="6627303" y="3688882"/>
            <a:ext cx="853343" cy="690171"/>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253CB7E-E50B-4C49-8803-B66DD31E4D5C}"/>
              </a:ext>
            </a:extLst>
          </p:cNvPr>
          <p:cNvCxnSpPr>
            <a:cxnSpLocks/>
          </p:cNvCxnSpPr>
          <p:nvPr/>
        </p:nvCxnSpPr>
        <p:spPr>
          <a:xfrm flipH="1">
            <a:off x="3957154" y="3688882"/>
            <a:ext cx="1060345" cy="690171"/>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1803244-60ED-4921-850F-325452BB76FF}"/>
              </a:ext>
            </a:extLst>
          </p:cNvPr>
          <p:cNvCxnSpPr>
            <a:cxnSpLocks/>
          </p:cNvCxnSpPr>
          <p:nvPr/>
        </p:nvCxnSpPr>
        <p:spPr>
          <a:xfrm flipH="1" flipV="1">
            <a:off x="3957154" y="1886552"/>
            <a:ext cx="1060345" cy="641043"/>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C275DFE-59C7-44C1-A1B3-73E159F196DD}"/>
                  </a:ext>
                </a:extLst>
              </p:cNvPr>
              <p:cNvGraphicFramePr>
                <a:graphicFrameLocks/>
              </p:cNvGraphicFramePr>
              <p:nvPr>
                <p:extLst>
                  <p:ext uri="{D42A27DB-BD31-4B8C-83A1-F6EECF244321}">
                    <p14:modId xmlns:p14="http://schemas.microsoft.com/office/powerpoint/2010/main" val="3992361015"/>
                  </p:ext>
                </p:extLst>
              </p:nvPr>
            </p:nvGraphicFramePr>
            <p:xfrm>
              <a:off x="7480646" y="3864035"/>
              <a:ext cx="2880359" cy="1494412"/>
            </p:xfrm>
            <a:graphic>
              <a:graphicData uri="http://schemas.microsoft.com/office/powerpoint/2016/slidezoom">
                <pslz:sldZm>
                  <pslz:sldZmObj sldId="287" cId="45779602">
                    <pslz:zmPr id="{EF20BBE3-2455-4D78-88C4-E8C15A921549}"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880359" cy="1494412"/>
                        </a:xfrm>
                        <a:prstGeom prst="rect">
                          <a:avLst/>
                        </a:prstGeom>
                        <a:ln w="3175">
                          <a:noFill/>
                        </a:ln>
                      </p166:spPr>
                    </pslz:zmPr>
                  </pslz:sldZmObj>
                </pslz:sldZm>
              </a:graphicData>
            </a:graphic>
          </p:graphicFrame>
        </mc:Choice>
        <mc:Fallback xmlns="">
          <p:pic>
            <p:nvPicPr>
              <p:cNvPr id="7" name="Slide Zoom 6">
                <a:hlinkClick r:id="rId9" action="ppaction://hlinksldjump"/>
                <a:extLst>
                  <a:ext uri="{FF2B5EF4-FFF2-40B4-BE49-F238E27FC236}">
                    <a16:creationId xmlns:a16="http://schemas.microsoft.com/office/drawing/2014/main" id="{AC275DFE-59C7-44C1-A1B3-73E159F196DD}"/>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7480646" y="3864035"/>
                <a:ext cx="2880359" cy="149441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FB3AD64-2B45-4F1A-8461-B0BBE05DCA2C}"/>
                  </a:ext>
                </a:extLst>
              </p:cNvPr>
              <p:cNvGraphicFramePr>
                <a:graphicFrameLocks noChangeAspect="1"/>
              </p:cNvGraphicFramePr>
              <p:nvPr>
                <p:extLst>
                  <p:ext uri="{D42A27DB-BD31-4B8C-83A1-F6EECF244321}">
                    <p14:modId xmlns:p14="http://schemas.microsoft.com/office/powerpoint/2010/main" val="3917568432"/>
                  </p:ext>
                </p:extLst>
              </p:nvPr>
            </p:nvGraphicFramePr>
            <p:xfrm>
              <a:off x="1123629" y="3961054"/>
              <a:ext cx="2880360" cy="1181068"/>
            </p:xfrm>
            <a:graphic>
              <a:graphicData uri="http://schemas.microsoft.com/office/powerpoint/2016/slidezoom">
                <pslz:sldZm>
                  <pslz:sldZmObj sldId="288" cId="1762956369">
                    <pslz:zmPr id="{2E0061AA-BB1C-4021-8E01-4A4357AE855A}"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81068"/>
                        </a:xfrm>
                        <a:prstGeom prst="rect">
                          <a:avLst/>
                        </a:prstGeom>
                        <a:ln w="3175">
                          <a:noFill/>
                        </a:ln>
                      </p166:spPr>
                    </pslz:zmPr>
                  </pslz:sldZmObj>
                </pslz:sldZm>
              </a:graphicData>
            </a:graphic>
          </p:graphicFrame>
        </mc:Choice>
        <mc:Fallback xmlns="">
          <p:pic>
            <p:nvPicPr>
              <p:cNvPr id="9" name="Slide Zoom 8">
                <a:hlinkClick r:id="rId12" action="ppaction://hlinksldjump"/>
                <a:extLst>
                  <a:ext uri="{FF2B5EF4-FFF2-40B4-BE49-F238E27FC236}">
                    <a16:creationId xmlns:a16="http://schemas.microsoft.com/office/drawing/2014/main" id="{6FB3AD64-2B45-4F1A-8461-B0BBE05DCA2C}"/>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1123629" y="3961054"/>
                <a:ext cx="2880360" cy="1181068"/>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FFBA26E-7BBD-4BD5-B07E-35E862A443CD}"/>
                  </a:ext>
                </a:extLst>
              </p:cNvPr>
              <p:cNvGraphicFramePr>
                <a:graphicFrameLocks noChangeAspect="1"/>
              </p:cNvGraphicFramePr>
              <p:nvPr>
                <p:extLst>
                  <p:ext uri="{D42A27DB-BD31-4B8C-83A1-F6EECF244321}">
                    <p14:modId xmlns:p14="http://schemas.microsoft.com/office/powerpoint/2010/main" val="43863885"/>
                  </p:ext>
                </p:extLst>
              </p:nvPr>
            </p:nvGraphicFramePr>
            <p:xfrm>
              <a:off x="1117817" y="1328707"/>
              <a:ext cx="2880360" cy="1165291"/>
            </p:xfrm>
            <a:graphic>
              <a:graphicData uri="http://schemas.microsoft.com/office/powerpoint/2016/slidezoom">
                <pslz:sldZm>
                  <pslz:sldZmObj sldId="289" cId="1005075902">
                    <pslz:zmPr id="{BB134837-6718-4A9D-9531-979D30E11E89}" returnToParent="0" imageType="cover" transitionDur="100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2880360" cy="1165291"/>
                        </a:xfrm>
                        <a:prstGeom prst="rect">
                          <a:avLst/>
                        </a:prstGeom>
                        <a:ln w="3175">
                          <a:noFill/>
                        </a:ln>
                      </p166:spPr>
                    </pslz:zmPr>
                  </pslz:sldZmObj>
                </pslz:sldZm>
              </a:graphicData>
            </a:graphic>
          </p:graphicFrame>
        </mc:Choice>
        <mc:Fallback xmlns="">
          <p:pic>
            <p:nvPicPr>
              <p:cNvPr id="11" name="Slide Zoom 10">
                <a:hlinkClick r:id="rId15" action="ppaction://hlinksldjump"/>
                <a:extLst>
                  <a:ext uri="{FF2B5EF4-FFF2-40B4-BE49-F238E27FC236}">
                    <a16:creationId xmlns:a16="http://schemas.microsoft.com/office/drawing/2014/main" id="{2FFBA26E-7BBD-4BD5-B07E-35E862A443CD}"/>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1117817" y="1328707"/>
                <a:ext cx="2880360" cy="1165291"/>
              </a:xfrm>
              <a:prstGeom prst="rect">
                <a:avLst/>
              </a:prstGeom>
              <a:ln w="3175">
                <a:noFill/>
              </a:ln>
            </p:spPr>
          </p:pic>
        </mc:Fallback>
      </mc:AlternateContent>
      <p:sp>
        <p:nvSpPr>
          <p:cNvPr id="38" name="Rectangle 37">
            <a:extLst>
              <a:ext uri="{FF2B5EF4-FFF2-40B4-BE49-F238E27FC236}">
                <a16:creationId xmlns:a16="http://schemas.microsoft.com/office/drawing/2014/main" id="{7E00DC60-D27D-48BE-A42D-07767F0E9165}"/>
              </a:ext>
            </a:extLst>
          </p:cNvPr>
          <p:cNvSpPr/>
          <p:nvPr/>
        </p:nvSpPr>
        <p:spPr>
          <a:xfrm>
            <a:off x="1524000" y="301625"/>
            <a:ext cx="1295399" cy="396875"/>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p:sp>
        <p:nvSpPr>
          <p:cNvPr id="39" name="Rectangle 38">
            <a:extLst>
              <a:ext uri="{FF2B5EF4-FFF2-40B4-BE49-F238E27FC236}">
                <a16:creationId xmlns:a16="http://schemas.microsoft.com/office/drawing/2014/main" id="{09A9B088-49B8-49C1-91A1-8BF7BE7BD1AC}"/>
              </a:ext>
            </a:extLst>
          </p:cNvPr>
          <p:cNvSpPr/>
          <p:nvPr/>
        </p:nvSpPr>
        <p:spPr>
          <a:xfrm>
            <a:off x="2817075" y="301625"/>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spTree>
    <p:extLst>
      <p:ext uri="{BB962C8B-B14F-4D97-AF65-F5344CB8AC3E}">
        <p14:creationId xmlns:p14="http://schemas.microsoft.com/office/powerpoint/2010/main" val="227723441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BE29271-8B07-4A9F-B685-BC0FFC4F096E}"/>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41" name="Rectangle 40">
            <a:extLst>
              <a:ext uri="{FF2B5EF4-FFF2-40B4-BE49-F238E27FC236}">
                <a16:creationId xmlns:a16="http://schemas.microsoft.com/office/drawing/2014/main" id="{22398BAD-CFBC-4703-816A-E47D42702D00}"/>
              </a:ext>
            </a:extLst>
          </p:cNvPr>
          <p:cNvSpPr/>
          <p:nvPr/>
        </p:nvSpPr>
        <p:spPr>
          <a:xfrm>
            <a:off x="599236" y="983390"/>
            <a:ext cx="2880360" cy="1161288"/>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Improve</a:t>
            </a:r>
          </a:p>
        </p:txBody>
      </p:sp>
      <p:sp>
        <p:nvSpPr>
          <p:cNvPr id="29" name="Rectangle 28">
            <a:extLst>
              <a:ext uri="{FF2B5EF4-FFF2-40B4-BE49-F238E27FC236}">
                <a16:creationId xmlns:a16="http://schemas.microsoft.com/office/drawing/2014/main" id="{FC1D035E-E353-48A5-9A4D-11ECEB9568B1}"/>
              </a:ext>
            </a:extLst>
          </p:cNvPr>
          <p:cNvSpPr/>
          <p:nvPr/>
        </p:nvSpPr>
        <p:spPr>
          <a:xfrm>
            <a:off x="1517576" y="298252"/>
            <a:ext cx="1295399" cy="396875"/>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Control</a:t>
            </a:r>
          </a:p>
        </p:txBody>
      </p:sp>
      <p:sp>
        <p:nvSpPr>
          <p:cNvPr id="32" name="Rectangle 31">
            <a:extLst>
              <a:ext uri="{FF2B5EF4-FFF2-40B4-BE49-F238E27FC236}">
                <a16:creationId xmlns:a16="http://schemas.microsoft.com/office/drawing/2014/main" id="{67D6765B-CDCA-4643-95D4-949941EE4CF0}"/>
              </a:ext>
            </a:extLst>
          </p:cNvPr>
          <p:cNvSpPr/>
          <p:nvPr/>
        </p:nvSpPr>
        <p:spPr>
          <a:xfrm>
            <a:off x="1901446" y="6186884"/>
            <a:ext cx="1298448" cy="396875"/>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sp>
        <p:nvSpPr>
          <p:cNvPr id="35" name="Rectangle 34">
            <a:extLst>
              <a:ext uri="{FF2B5EF4-FFF2-40B4-BE49-F238E27FC236}">
                <a16:creationId xmlns:a16="http://schemas.microsoft.com/office/drawing/2014/main" id="{E1526DC7-C8DC-4533-A672-E080966386D1}"/>
              </a:ext>
            </a:extLst>
          </p:cNvPr>
          <p:cNvSpPr/>
          <p:nvPr/>
        </p:nvSpPr>
        <p:spPr>
          <a:xfrm>
            <a:off x="3196845" y="6186884"/>
            <a:ext cx="1298448" cy="396875"/>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Define</a:t>
            </a:r>
          </a:p>
        </p:txBody>
      </p:sp>
      <p:sp>
        <p:nvSpPr>
          <p:cNvPr id="38" name="Rectangle 37">
            <a:extLst>
              <a:ext uri="{FF2B5EF4-FFF2-40B4-BE49-F238E27FC236}">
                <a16:creationId xmlns:a16="http://schemas.microsoft.com/office/drawing/2014/main" id="{62EF67C9-73B4-4E7C-913B-039849F8C9F5}"/>
              </a:ext>
            </a:extLst>
          </p:cNvPr>
          <p:cNvSpPr/>
          <p:nvPr/>
        </p:nvSpPr>
        <p:spPr>
          <a:xfrm>
            <a:off x="606047" y="6186884"/>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16" name="Text Box 16">
            <a:extLst>
              <a:ext uri="{FF2B5EF4-FFF2-40B4-BE49-F238E27FC236}">
                <a16:creationId xmlns:a16="http://schemas.microsoft.com/office/drawing/2014/main" id="{7205EF3D-3F3E-47C9-9BDC-F1F5A7FF6695}"/>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F5FBBB8C-BCF3-4E99-9758-67680B4B37F4}"/>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pic>
        <p:nvPicPr>
          <p:cNvPr id="18" name="Picture 2">
            <a:extLst>
              <a:ext uri="{FF2B5EF4-FFF2-40B4-BE49-F238E27FC236}">
                <a16:creationId xmlns:a16="http://schemas.microsoft.com/office/drawing/2014/main" id="{759CA545-6B88-4469-AE68-0C68C3A011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551" y="4632847"/>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peech Bubble: Oval 18">
            <a:extLst>
              <a:ext uri="{FF2B5EF4-FFF2-40B4-BE49-F238E27FC236}">
                <a16:creationId xmlns:a16="http://schemas.microsoft.com/office/drawing/2014/main" id="{65D490E7-0269-404A-BFE4-372907DF0824}"/>
              </a:ext>
            </a:extLst>
          </p:cNvPr>
          <p:cNvSpPr/>
          <p:nvPr/>
        </p:nvSpPr>
        <p:spPr>
          <a:xfrm>
            <a:off x="552815" y="3939237"/>
            <a:ext cx="2644030" cy="80729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continue.</a:t>
            </a:r>
          </a:p>
        </p:txBody>
      </p:sp>
      <p:sp>
        <p:nvSpPr>
          <p:cNvPr id="2" name="TextBox 1">
            <a:extLst>
              <a:ext uri="{FF2B5EF4-FFF2-40B4-BE49-F238E27FC236}">
                <a16:creationId xmlns:a16="http://schemas.microsoft.com/office/drawing/2014/main" id="{11EC68F3-3412-4DFC-A5AB-E0578131F6DD}"/>
              </a:ext>
            </a:extLst>
          </p:cNvPr>
          <p:cNvSpPr txBox="1"/>
          <p:nvPr/>
        </p:nvSpPr>
        <p:spPr>
          <a:xfrm>
            <a:off x="3682768" y="1228447"/>
            <a:ext cx="8338656" cy="4247317"/>
          </a:xfrm>
          <a:prstGeom prst="rect">
            <a:avLst/>
          </a:prstGeom>
          <a:noFill/>
        </p:spPr>
        <p:txBody>
          <a:bodyPr wrap="square" rtlCol="0">
            <a:spAutoFit/>
          </a:bodyPr>
          <a:lstStyle/>
          <a:p>
            <a:r>
              <a:rPr lang="en-US" b="1" dirty="0"/>
              <a:t>All those tests and analyses and the only factor that we know for sure impacts lot life is the month that a vehicle wholesales to us. Unfortunately we have zero control over when vehicles wholesale, so where does that leave us? </a:t>
            </a:r>
          </a:p>
          <a:p>
            <a:endParaRPr lang="en-US" b="1" dirty="0"/>
          </a:p>
          <a:p>
            <a:r>
              <a:rPr lang="en-US" b="1" dirty="0"/>
              <a:t>Our control charts indicated our process needs some work. This indicates that there is something we have not included in our investigation that is contributing to how long vehicles sit. A strong candidate for this is the option package configuration for the vehicles. We could look at how individual packages and certain combinations impact lot life. However, due to package availability being dependent on the model (and even model year), as well as package inter-dependencies and additional restrictions related to the packages (specifically color and interior options), we will have to do focused analysis on subsets of the data which may, unfortunately, limit the effectiveness of this path as it contributes to the overall inventory.</a:t>
            </a:r>
          </a:p>
          <a:p>
            <a:endParaRPr lang="en-US" b="1" dirty="0"/>
          </a:p>
          <a:p>
            <a:endParaRPr lang="en-US" b="1" dirty="0"/>
          </a:p>
        </p:txBody>
      </p:sp>
    </p:spTree>
    <p:extLst>
      <p:ext uri="{BB962C8B-B14F-4D97-AF65-F5344CB8AC3E}">
        <p14:creationId xmlns:p14="http://schemas.microsoft.com/office/powerpoint/2010/main" val="152015954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05946B-0478-4D2F-977E-C7957EF0CE8D}"/>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3120206" y="469900"/>
            <a:ext cx="6067836" cy="6088062"/>
          </a:xfrm>
          <a:prstGeom prst="rect">
            <a:avLst/>
          </a:prstGeom>
        </p:spPr>
      </p:pic>
      <p:sp>
        <p:nvSpPr>
          <p:cNvPr id="20" name="Rectangle 19">
            <a:extLst>
              <a:ext uri="{FF2B5EF4-FFF2-40B4-BE49-F238E27FC236}">
                <a16:creationId xmlns:a16="http://schemas.microsoft.com/office/drawing/2014/main" id="{8BEB6510-DEB7-4986-A3C1-32F3A462C7F5}"/>
              </a:ext>
            </a:extLst>
          </p:cNvPr>
          <p:cNvSpPr/>
          <p:nvPr/>
        </p:nvSpPr>
        <p:spPr>
          <a:xfrm>
            <a:off x="3219370" y="6170106"/>
            <a:ext cx="1298448" cy="396875"/>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Measure</a:t>
            </a:r>
          </a:p>
        </p:txBody>
      </p:sp>
      <p:sp>
        <p:nvSpPr>
          <p:cNvPr id="21" name="Rectangle 20">
            <a:extLst>
              <a:ext uri="{FF2B5EF4-FFF2-40B4-BE49-F238E27FC236}">
                <a16:creationId xmlns:a16="http://schemas.microsoft.com/office/drawing/2014/main" id="{5E994D1D-C622-4806-A992-9BDA17617654}"/>
              </a:ext>
            </a:extLst>
          </p:cNvPr>
          <p:cNvSpPr/>
          <p:nvPr/>
        </p:nvSpPr>
        <p:spPr>
          <a:xfrm>
            <a:off x="4514769" y="6170106"/>
            <a:ext cx="1298448" cy="396875"/>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Define</a:t>
            </a:r>
          </a:p>
        </p:txBody>
      </p:sp>
      <p:sp>
        <p:nvSpPr>
          <p:cNvPr id="22" name="Rectangle 21">
            <a:extLst>
              <a:ext uri="{FF2B5EF4-FFF2-40B4-BE49-F238E27FC236}">
                <a16:creationId xmlns:a16="http://schemas.microsoft.com/office/drawing/2014/main" id="{6EE4A6FC-5A41-4372-96A6-F9F59D6CEC6B}"/>
              </a:ext>
            </a:extLst>
          </p:cNvPr>
          <p:cNvSpPr/>
          <p:nvPr/>
        </p:nvSpPr>
        <p:spPr>
          <a:xfrm>
            <a:off x="1923971" y="6170106"/>
            <a:ext cx="1295399" cy="396875"/>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Analyze</a:t>
            </a:r>
          </a:p>
        </p:txBody>
      </p:sp>
      <p:sp>
        <p:nvSpPr>
          <p:cNvPr id="15372" name="Rectangle 19">
            <a:extLst>
              <a:ext uri="{FF2B5EF4-FFF2-40B4-BE49-F238E27FC236}">
                <a16:creationId xmlns:a16="http://schemas.microsoft.com/office/drawing/2014/main" id="{6EE7F052-E4A0-43DE-B57A-8EF7101C32F1}"/>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p>
        </p:txBody>
      </p:sp>
      <p:sp>
        <p:nvSpPr>
          <p:cNvPr id="29" name="Rectangle 28">
            <a:extLst>
              <a:ext uri="{FF2B5EF4-FFF2-40B4-BE49-F238E27FC236}">
                <a16:creationId xmlns:a16="http://schemas.microsoft.com/office/drawing/2014/main" id="{FC1D035E-E353-48A5-9A4D-11ECEB9568B1}"/>
              </a:ext>
            </a:extLst>
          </p:cNvPr>
          <p:cNvSpPr/>
          <p:nvPr/>
        </p:nvSpPr>
        <p:spPr>
          <a:xfrm>
            <a:off x="580298" y="940770"/>
            <a:ext cx="2880360" cy="1161288"/>
          </a:xfrm>
          <a:prstGeom prst="rect">
            <a:avLst/>
          </a:prstGeom>
          <a:solidFill>
            <a:srgbClr val="00206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Control</a:t>
            </a:r>
          </a:p>
        </p:txBody>
      </p:sp>
      <p:sp>
        <p:nvSpPr>
          <p:cNvPr id="16" name="Text Box 16">
            <a:extLst>
              <a:ext uri="{FF2B5EF4-FFF2-40B4-BE49-F238E27FC236}">
                <a16:creationId xmlns:a16="http://schemas.microsoft.com/office/drawing/2014/main" id="{8FA654D2-0D64-440F-8C7A-9BDDD522B316}"/>
              </a:ext>
            </a:extLst>
          </p:cNvPr>
          <p:cNvSpPr txBox="1">
            <a:spLocks noChangeArrowheads="1"/>
          </p:cNvSpPr>
          <p:nvPr/>
        </p:nvSpPr>
        <p:spPr bwMode="auto">
          <a:xfrm>
            <a:off x="7860484" y="101600"/>
            <a:ext cx="26551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070C0"/>
                </a:solidFill>
                <a:latin typeface="Arial" panose="020B0604020202020204" pitchFamily="34" charset="0"/>
              </a:rPr>
              <a:t>Reduce Average</a:t>
            </a:r>
          </a:p>
          <a:p>
            <a:pPr algn="r">
              <a:spcBef>
                <a:spcPct val="0"/>
              </a:spcBef>
              <a:buFontTx/>
              <a:buNone/>
            </a:pPr>
            <a:r>
              <a:rPr lang="en-US" altLang="en-US" sz="2400" b="1" dirty="0">
                <a:solidFill>
                  <a:srgbClr val="0070C0"/>
                </a:solidFill>
                <a:latin typeface="Arial" panose="020B0604020202020204" pitchFamily="34" charset="0"/>
              </a:rPr>
              <a:t> Vehicle Lot Life</a:t>
            </a:r>
          </a:p>
        </p:txBody>
      </p:sp>
      <p:sp>
        <p:nvSpPr>
          <p:cNvPr id="17" name="Text Box 46">
            <a:extLst>
              <a:ext uri="{FF2B5EF4-FFF2-40B4-BE49-F238E27FC236}">
                <a16:creationId xmlns:a16="http://schemas.microsoft.com/office/drawing/2014/main" id="{031985DB-16E6-47C3-9729-E214500CA411}"/>
              </a:ext>
            </a:extLst>
          </p:cNvPr>
          <p:cNvSpPr txBox="1">
            <a:spLocks noChangeArrowheads="1"/>
          </p:cNvSpPr>
          <p:nvPr/>
        </p:nvSpPr>
        <p:spPr bwMode="auto">
          <a:xfrm>
            <a:off x="10525448" y="260600"/>
            <a:ext cx="127340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b="1" dirty="0">
                <a:latin typeface="Arial" panose="020B0604020202020204" pitchFamily="34" charset="0"/>
              </a:rPr>
              <a:t>Ben Harwood</a:t>
            </a:r>
          </a:p>
        </p:txBody>
      </p:sp>
      <p:sp>
        <p:nvSpPr>
          <p:cNvPr id="2" name="Rectangle 1">
            <a:extLst>
              <a:ext uri="{FF2B5EF4-FFF2-40B4-BE49-F238E27FC236}">
                <a16:creationId xmlns:a16="http://schemas.microsoft.com/office/drawing/2014/main" id="{6A1E6C69-3A3F-4D05-9538-EC12E66A28AE}"/>
              </a:ext>
            </a:extLst>
          </p:cNvPr>
          <p:cNvSpPr/>
          <p:nvPr/>
        </p:nvSpPr>
        <p:spPr>
          <a:xfrm>
            <a:off x="3756478" y="1028343"/>
            <a:ext cx="7828267" cy="4801314"/>
          </a:xfrm>
          <a:prstGeom prst="rect">
            <a:avLst/>
          </a:prstGeom>
        </p:spPr>
        <p:txBody>
          <a:bodyPr wrap="square">
            <a:spAutoFit/>
          </a:bodyPr>
          <a:lstStyle/>
          <a:p>
            <a:r>
              <a:rPr lang="en-US" b="1" dirty="0"/>
              <a:t>Suppose, for sake of discussion, that we WERE able to identify the root cause(s) of lot life and that we WERE able to develop an improvement plan. We would apply the new ordering methodology to cars going forward, and re-assess in six months to a year. The time delay is due purely to the length of the build process, and obviously we need the vehicles configured with the new methodology to sell before we’d even have data to test. </a:t>
            </a:r>
          </a:p>
          <a:p>
            <a:endParaRPr lang="en-US" b="1" dirty="0"/>
          </a:p>
          <a:p>
            <a:r>
              <a:rPr lang="en-US" b="1" dirty="0"/>
              <a:t>We’d apply all the same techniques described previously on the new sales data to see if the new methodology did indeed reduce our average lot life and reduce the number of required dealer trades, as well as make adjustments based on any new conclusions. The new methodology would have to become dynamic and change as necessary, because new models would come out, new paints and interiors would become available, body style changes would happen, and buyers’ tastes evolve. In the end, assuming we sell the same number of vehicles, reducing our average lot life by 25% will reduce our defect rate to 22.5%, which will boost our SQL to over 2.25. This is a modest improvement, to be sure, but a good starting point.</a:t>
            </a:r>
          </a:p>
        </p:txBody>
      </p:sp>
      <p:pic>
        <p:nvPicPr>
          <p:cNvPr id="24" name="Picture 2">
            <a:extLst>
              <a:ext uri="{FF2B5EF4-FFF2-40B4-BE49-F238E27FC236}">
                <a16:creationId xmlns:a16="http://schemas.microsoft.com/office/drawing/2014/main" id="{5667C6B0-F330-4264-AFAE-8007669B4A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551" y="4632847"/>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peech Bubble: Oval 24">
            <a:extLst>
              <a:ext uri="{FF2B5EF4-FFF2-40B4-BE49-F238E27FC236}">
                <a16:creationId xmlns:a16="http://schemas.microsoft.com/office/drawing/2014/main" id="{71A352C0-EB1A-486C-9F38-F9D419080524}"/>
              </a:ext>
            </a:extLst>
          </p:cNvPr>
          <p:cNvSpPr/>
          <p:nvPr/>
        </p:nvSpPr>
        <p:spPr>
          <a:xfrm>
            <a:off x="552815" y="3939237"/>
            <a:ext cx="2644030" cy="80729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me to continue.</a:t>
            </a:r>
          </a:p>
        </p:txBody>
      </p:sp>
      <p:sp>
        <p:nvSpPr>
          <p:cNvPr id="18" name="Rectangle 17">
            <a:extLst>
              <a:ext uri="{FF2B5EF4-FFF2-40B4-BE49-F238E27FC236}">
                <a16:creationId xmlns:a16="http://schemas.microsoft.com/office/drawing/2014/main" id="{3122B191-DE0E-4306-A673-489AF96D4C72}"/>
              </a:ext>
            </a:extLst>
          </p:cNvPr>
          <p:cNvSpPr/>
          <p:nvPr/>
        </p:nvSpPr>
        <p:spPr>
          <a:xfrm>
            <a:off x="634667" y="6173789"/>
            <a:ext cx="1289304" cy="393192"/>
          </a:xfrm>
          <a:prstGeom prst="rect">
            <a:avLst/>
          </a:prstGeom>
          <a:solidFill>
            <a:srgbClr val="0070C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t>Improve</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4CA5FFA-A182-450D-AD0A-C3FE2D38A1DB}"/>
                  </a:ext>
                </a:extLst>
              </p:cNvPr>
              <p:cNvGraphicFramePr>
                <a:graphicFrameLocks noChangeAspect="1"/>
              </p:cNvGraphicFramePr>
              <p:nvPr>
                <p:extLst>
                  <p:ext uri="{D42A27DB-BD31-4B8C-83A1-F6EECF244321}">
                    <p14:modId xmlns:p14="http://schemas.microsoft.com/office/powerpoint/2010/main" val="978658109"/>
                  </p:ext>
                </p:extLst>
              </p:nvPr>
            </p:nvGraphicFramePr>
            <p:xfrm>
              <a:off x="6699675" y="5406985"/>
              <a:ext cx="3048000" cy="854364"/>
            </p:xfrm>
            <a:graphic>
              <a:graphicData uri="http://schemas.microsoft.com/office/powerpoint/2016/slidezoom">
                <pslz:sldZm>
                  <pslz:sldZmObj sldId="300" cId="4059977192">
                    <pslz:zmPr id="{0371C28E-70B0-48C4-9E13-15C7C3523FBA}"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854364"/>
                        </a:xfrm>
                        <a:prstGeom prst="rect">
                          <a:avLst/>
                        </a:prstGeom>
                        <a:ln w="3175">
                          <a:noFill/>
                        </a:ln>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34CA5FFA-A182-450D-AD0A-C3FE2D38A1DB}"/>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699675" y="5406985"/>
                <a:ext cx="3048000" cy="854364"/>
              </a:xfrm>
              <a:prstGeom prst="rect">
                <a:avLst/>
              </a:prstGeom>
              <a:ln w="3175">
                <a:noFill/>
              </a:ln>
            </p:spPr>
          </p:pic>
        </mc:Fallback>
      </mc:AlternateContent>
    </p:spTree>
    <p:extLst>
      <p:ext uri="{BB962C8B-B14F-4D97-AF65-F5344CB8AC3E}">
        <p14:creationId xmlns:p14="http://schemas.microsoft.com/office/powerpoint/2010/main" val="20039297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13000</TotalTime>
  <Words>2788</Words>
  <Application>Microsoft Office PowerPoint</Application>
  <PresentationFormat>Widescreen</PresentationFormat>
  <Paragraphs>271</Paragraphs>
  <Slides>32</Slides>
  <Notes>10</Notes>
  <HiddenSlides>0</HiddenSlides>
  <MMClips>0</MMClips>
  <ScaleCrop>false</ScaleCrop>
  <HeadingPairs>
    <vt:vector size="10" baseType="variant">
      <vt:variant>
        <vt:lpstr>Fonts Used</vt:lpstr>
      </vt:variant>
      <vt:variant>
        <vt:i4>6</vt:i4>
      </vt:variant>
      <vt:variant>
        <vt:lpstr>Theme</vt:lpstr>
      </vt:variant>
      <vt:variant>
        <vt:i4>1</vt:i4>
      </vt:variant>
      <vt:variant>
        <vt:lpstr>Links</vt:lpstr>
      </vt:variant>
      <vt:variant>
        <vt:i4>10</vt:i4>
      </vt:variant>
      <vt:variant>
        <vt:lpstr>Embedded OLE Servers</vt:lpstr>
      </vt:variant>
      <vt:variant>
        <vt:i4>1</vt:i4>
      </vt:variant>
      <vt:variant>
        <vt:lpstr>Slide Titles</vt:lpstr>
      </vt:variant>
      <vt:variant>
        <vt:i4>32</vt:i4>
      </vt:variant>
    </vt:vector>
  </HeadingPairs>
  <TitlesOfParts>
    <vt:vector size="50" baseType="lpstr">
      <vt:lpstr>Andale Mono</vt:lpstr>
      <vt:lpstr>Arial</vt:lpstr>
      <vt:lpstr>Calibri</vt:lpstr>
      <vt:lpstr>Calibri Light</vt:lpstr>
      <vt:lpstr>Cambria Math</vt:lpstr>
      <vt:lpstr>Times New Roman</vt:lpstr>
      <vt:lpstr>Office Theme</vt:lpstr>
      <vt:lpstr>E:\Documents\MBC 638\Final Project\Retail data, cleaned.xlsx!MSRP Lot Life![Retail data, cleaned.xlsx]MSRP Lot Life Chart 1</vt:lpstr>
      <vt:lpstr>E:\Documents\MBC 638\Final Project\Retail data, cleaned.xlsx!Frequency![Retail data, cleaned.xlsx]Frequency Chart 1</vt:lpstr>
      <vt:lpstr>E:\Documents\MBC 638\Final Project\Retail data, cleaned.xlsx!Frequency![Retail data, cleaned.xlsx]Frequency Chart 2</vt:lpstr>
      <vt:lpstr>E:\Documents\MBC 638\Final Project\Retail data, cleaned.xlsx!Model Lot Life![Retail data, cleaned.xlsx]Model Lot Life Chart 1</vt:lpstr>
      <vt:lpstr>E:\Documents\MBC 638\Final Project\Retail data, cleaned.xlsx!Wholesale lot life![Retail data, cleaned.xlsx]Wholesale lot life Chart 1</vt:lpstr>
      <vt:lpstr>E:\Documents\MBC 638\Final Project\Retail data, cleaned.xlsx!Color Combo Defects![Retail data, cleaned.xlsx]Color Combo Defects Chart 1</vt:lpstr>
      <vt:lpstr>E:\Documents\MBC 638\Final Project\Retail data, cleaned.xlsx!Month of Wholesale![Retail data, cleaned.xlsx]Month of Wholesale Chart 1</vt:lpstr>
      <vt:lpstr>E:\Documents\MBC 638\Final Project\Retail data, cleaned.xlsx!Sheet1!R5C17</vt:lpstr>
      <vt:lpstr>E:\Documents\MBC 638\Final Project\Retail data, cleaned.xlsx!Sheet1!R5C22</vt:lpstr>
      <vt:lpstr>E:\Documents\MBC 638\Final Project\Retail data, cleaned.xlsx!Sheet1!R5C14:R5C15</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Harwood</dc:creator>
  <cp:lastModifiedBy>Ben Harwood</cp:lastModifiedBy>
  <cp:revision>195</cp:revision>
  <dcterms:created xsi:type="dcterms:W3CDTF">2019-07-16T18:37:00Z</dcterms:created>
  <dcterms:modified xsi:type="dcterms:W3CDTF">2019-09-29T23:41:00Z</dcterms:modified>
</cp:coreProperties>
</file>